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339" r:id="rId5"/>
    <p:sldId id="269" r:id="rId6"/>
    <p:sldId id="366" r:id="rId7"/>
    <p:sldId id="359" r:id="rId8"/>
    <p:sldId id="270" r:id="rId9"/>
    <p:sldId id="353" r:id="rId10"/>
    <p:sldId id="326" r:id="rId11"/>
    <p:sldId id="342" r:id="rId12"/>
    <p:sldId id="345" r:id="rId13"/>
    <p:sldId id="344" r:id="rId14"/>
    <p:sldId id="341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54" r:id="rId23"/>
    <p:sldId id="340" r:id="rId24"/>
    <p:sldId id="343" r:id="rId25"/>
    <p:sldId id="355" r:id="rId26"/>
    <p:sldId id="327" r:id="rId27"/>
    <p:sldId id="356" r:id="rId28"/>
    <p:sldId id="357" r:id="rId29"/>
    <p:sldId id="360" r:id="rId30"/>
    <p:sldId id="358" r:id="rId31"/>
    <p:sldId id="364" r:id="rId32"/>
    <p:sldId id="361" r:id="rId33"/>
    <p:sldId id="362" r:id="rId34"/>
    <p:sldId id="365" r:id="rId3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B940"/>
    <a:srgbClr val="ECEBEA"/>
    <a:srgbClr val="86BD00"/>
    <a:srgbClr val="86B940"/>
    <a:srgbClr val="9EC639"/>
    <a:srgbClr val="666662"/>
    <a:srgbClr val="4D4D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86045" autoAdjust="0"/>
  </p:normalViewPr>
  <p:slideViewPr>
    <p:cSldViewPr snapToGrid="0">
      <p:cViewPr varScale="1">
        <p:scale>
          <a:sx n="50" d="100"/>
          <a:sy n="50" d="100"/>
        </p:scale>
        <p:origin x="1104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Emigración</a:t>
            </a:r>
            <a:r>
              <a:rPr lang="es-ES" baseline="0"/>
              <a:t> vasco-navarra 1893-1971</a:t>
            </a:r>
          </a:p>
          <a:p>
            <a:pPr>
              <a:defRPr/>
            </a:pPr>
            <a:r>
              <a:rPr lang="es-ES" baseline="0"/>
              <a:t>Pasaportes Consulado de San Francisco</a:t>
            </a:r>
            <a:endParaRPr lang="es-ES"/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07875702081201"/>
          <c:y val="0.14518958042668292"/>
          <c:w val="0.81184559351073637"/>
          <c:h val="0.64361172650028919"/>
        </c:manualLayout>
      </c:layout>
      <c:bar3DChart>
        <c:barDir val="col"/>
        <c:grouping val="stack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5.6818543884993526E-3"/>
                  <c:y val="-4.191042553851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5D6-4A08-A175-7149AEEBD0B0}"/>
                </c:ext>
              </c:extLst>
            </c:dLbl>
            <c:dLbl>
              <c:idx val="1"/>
              <c:layout>
                <c:manualLayout>
                  <c:x val="2.4101139096085258E-3"/>
                  <c:y val="-0.330497591584059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D6-4A08-A175-7149AEEBD0B0}"/>
                </c:ext>
              </c:extLst>
            </c:dLbl>
            <c:dLbl>
              <c:idx val="2"/>
              <c:layout>
                <c:manualLayout>
                  <c:x val="5.6817188060336908E-3"/>
                  <c:y val="-4.2913496435012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5D6-4A08-A175-7149AEEBD0B0}"/>
                </c:ext>
              </c:extLst>
            </c:dLbl>
            <c:dLbl>
              <c:idx val="3"/>
              <c:layout>
                <c:manualLayout>
                  <c:x val="3.8855223009429084E-3"/>
                  <c:y val="-4.5491631474694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D6-4A08-A175-7149AEEBD0B0}"/>
                </c:ext>
              </c:extLst>
            </c:dLbl>
            <c:dLbl>
              <c:idx val="4"/>
              <c:layout>
                <c:manualLayout>
                  <c:x val="5.5096646571085551E-3"/>
                  <c:y val="-5.3336642043364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5D6-4A08-A175-7149AEEBD0B0}"/>
                </c:ext>
              </c:extLst>
            </c:dLbl>
            <c:dLbl>
              <c:idx val="5"/>
              <c:layout>
                <c:manualLayout>
                  <c:x val="2.066005611758254E-3"/>
                  <c:y val="-5.2692507101171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D6-4A08-A175-7149AEEBD0B0}"/>
                </c:ext>
              </c:extLst>
            </c:dLbl>
            <c:dLbl>
              <c:idx val="6"/>
              <c:layout>
                <c:manualLayout>
                  <c:x val="7.7478600002576069E-3"/>
                  <c:y val="-0.18427222411783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5D6-4A08-A175-7149AEEBD0B0}"/>
                </c:ext>
              </c:extLst>
            </c:dLbl>
            <c:dLbl>
              <c:idx val="7"/>
              <c:layout>
                <c:manualLayout>
                  <c:x val="1.136357955255593E-2"/>
                  <c:y val="-5.7279233538430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5D6-4A08-A175-7149AEEBD0B0}"/>
                </c:ext>
              </c:extLst>
            </c:dLbl>
            <c:dLbl>
              <c:idx val="8"/>
              <c:layout>
                <c:manualLayout>
                  <c:x val="5.9284788935386771E-3"/>
                  <c:y val="-5.5511705300287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5D6-4A08-A175-7149AEEBD0B0}"/>
                </c:ext>
              </c:extLst>
            </c:dLbl>
            <c:dLbl>
              <c:idx val="9"/>
              <c:layout>
                <c:manualLayout>
                  <c:x val="4.3040653724416436E-3"/>
                  <c:y val="-5.7279265466372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5D6-4A08-A175-7149AEEBD0B0}"/>
                </c:ext>
              </c:extLst>
            </c:dLbl>
            <c:dLbl>
              <c:idx val="10"/>
              <c:layout>
                <c:manualLayout>
                  <c:x val="1.7218973139079814E-3"/>
                  <c:y val="-0.156507951982345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5D6-4A08-A175-7149AEEBD0B0}"/>
                </c:ext>
              </c:extLst>
            </c:dLbl>
            <c:dLbl>
              <c:idx val="11"/>
              <c:layout>
                <c:manualLayout>
                  <c:x val="1.6473951698892484E-3"/>
                  <c:y val="-5.4324152646591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5D6-4A08-A175-7149AEEBD0B0}"/>
                </c:ext>
              </c:extLst>
            </c:dLbl>
            <c:dLbl>
              <c:idx val="12"/>
              <c:layout>
                <c:manualLayout>
                  <c:x val="3.2947903397784967E-3"/>
                  <c:y val="-4.0743114484943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5D6-4A08-A175-7149AEEBD0B0}"/>
                </c:ext>
              </c:extLst>
            </c:dLbl>
            <c:dLbl>
              <c:idx val="13"/>
              <c:layout>
                <c:manualLayout>
                  <c:x val="4.9421855096677446E-3"/>
                  <c:y val="-4.9797139926042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5D6-4A08-A175-7149AEEBD0B0}"/>
                </c:ext>
              </c:extLst>
            </c:dLbl>
            <c:dLbl>
              <c:idx val="14"/>
              <c:layout>
                <c:manualLayout>
                  <c:x val="0"/>
                  <c:y val="-4.7273194574306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5D6-4A08-A175-7149AEEBD0B0}"/>
                </c:ext>
              </c:extLst>
            </c:dLbl>
            <c:dLbl>
              <c:idx val="15"/>
              <c:layout>
                <c:manualLayout>
                  <c:x val="5.1656919417239445E-3"/>
                  <c:y val="-4.5022090070767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5D6-4A08-A175-7149AEEBD0B0}"/>
                </c:ext>
              </c:extLst>
            </c:dLbl>
            <c:dLbl>
              <c:idx val="16"/>
              <c:layout>
                <c:manualLayout>
                  <c:x val="3.4437946278159629E-3"/>
                  <c:y val="-4.7273194574306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5D6-4A08-A175-7149AEEBD0B0}"/>
                </c:ext>
              </c:extLst>
            </c:dLbl>
            <c:dLbl>
              <c:idx val="17"/>
              <c:layout>
                <c:manualLayout>
                  <c:x val="3.4437946278160895E-3"/>
                  <c:y val="-4.72731945743064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5D6-4A08-A175-7149AEEBD0B0}"/>
                </c:ext>
              </c:extLst>
            </c:dLbl>
            <c:dLbl>
              <c:idx val="18"/>
              <c:layout>
                <c:manualLayout>
                  <c:x val="0"/>
                  <c:y val="-4.946127221331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5D6-4A08-A175-7149AEEBD0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1"/>
              <a:lstStyle/>
              <a:p>
                <a:pPr>
                  <a:defRPr sz="1050"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EstadosUnidosEstadísticas!$A$3:$A$21</c:f>
              <c:strCache>
                <c:ptCount val="19"/>
                <c:pt idx="0">
                  <c:v>Arizona</c:v>
                </c:pt>
                <c:pt idx="1">
                  <c:v>California</c:v>
                </c:pt>
                <c:pt idx="2">
                  <c:v>Caroline Islands</c:v>
                </c:pt>
                <c:pt idx="3">
                  <c:v>Colorado</c:v>
                </c:pt>
                <c:pt idx="4">
                  <c:v>Distrito de Columbia</c:v>
                </c:pt>
                <c:pt idx="5">
                  <c:v>Florida</c:v>
                </c:pt>
                <c:pt idx="6">
                  <c:v>Idaho</c:v>
                </c:pt>
                <c:pt idx="7">
                  <c:v>Illinois</c:v>
                </c:pt>
                <c:pt idx="8">
                  <c:v>Marianas</c:v>
                </c:pt>
                <c:pt idx="9">
                  <c:v>Montana</c:v>
                </c:pt>
                <c:pt idx="10">
                  <c:v>Nevada</c:v>
                </c:pt>
                <c:pt idx="11">
                  <c:v>New Mexico</c:v>
                </c:pt>
                <c:pt idx="12">
                  <c:v>New York</c:v>
                </c:pt>
                <c:pt idx="13">
                  <c:v>Oregon</c:v>
                </c:pt>
                <c:pt idx="14">
                  <c:v>Otros</c:v>
                </c:pt>
                <c:pt idx="15">
                  <c:v>Texas</c:v>
                </c:pt>
                <c:pt idx="16">
                  <c:v>Utah</c:v>
                </c:pt>
                <c:pt idx="17">
                  <c:v>Washington</c:v>
                </c:pt>
                <c:pt idx="18">
                  <c:v>Wyoming</c:v>
                </c:pt>
              </c:strCache>
            </c:strRef>
          </c:cat>
          <c:val>
            <c:numRef>
              <c:f>EstadosUnidosEstadísticas!$B$3:$B$21</c:f>
              <c:numCache>
                <c:formatCode>General</c:formatCode>
                <c:ptCount val="19"/>
                <c:pt idx="0">
                  <c:v>70</c:v>
                </c:pt>
                <c:pt idx="1">
                  <c:v>2869</c:v>
                </c:pt>
                <c:pt idx="2">
                  <c:v>11</c:v>
                </c:pt>
                <c:pt idx="3">
                  <c:v>85</c:v>
                </c:pt>
                <c:pt idx="4">
                  <c:v>4</c:v>
                </c:pt>
                <c:pt idx="5">
                  <c:v>1</c:v>
                </c:pt>
                <c:pt idx="6">
                  <c:v>1325</c:v>
                </c:pt>
                <c:pt idx="7">
                  <c:v>1</c:v>
                </c:pt>
                <c:pt idx="8">
                  <c:v>6</c:v>
                </c:pt>
                <c:pt idx="9">
                  <c:v>12</c:v>
                </c:pt>
                <c:pt idx="10">
                  <c:v>979</c:v>
                </c:pt>
                <c:pt idx="11">
                  <c:v>1</c:v>
                </c:pt>
                <c:pt idx="12">
                  <c:v>8</c:v>
                </c:pt>
                <c:pt idx="13">
                  <c:v>118</c:v>
                </c:pt>
                <c:pt idx="14">
                  <c:v>226</c:v>
                </c:pt>
                <c:pt idx="15">
                  <c:v>1</c:v>
                </c:pt>
                <c:pt idx="16">
                  <c:v>148</c:v>
                </c:pt>
                <c:pt idx="17">
                  <c:v>102</c:v>
                </c:pt>
                <c:pt idx="18">
                  <c:v>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F5D6-4A08-A175-7149AEEBD0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4782464"/>
        <c:axId val="144784384"/>
        <c:axId val="0"/>
      </c:bar3DChart>
      <c:catAx>
        <c:axId val="144782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/>
                </a:pPr>
                <a:r>
                  <a:rPr lang="en-US" sz="1600" b="1"/>
                  <a:t>Estados de residencia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s-ES"/>
          </a:p>
        </c:txPr>
        <c:crossAx val="144784384"/>
        <c:crosses val="autoZero"/>
        <c:auto val="1"/>
        <c:lblAlgn val="ctr"/>
        <c:lblOffset val="100"/>
        <c:noMultiLvlLbl val="0"/>
      </c:catAx>
      <c:valAx>
        <c:axId val="1447843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Residentes</a:t>
                </a:r>
              </a:p>
            </c:rich>
          </c:tx>
          <c:layout>
            <c:manualLayout>
              <c:xMode val="edge"/>
              <c:yMode val="edge"/>
              <c:x val="2.4867467061666797E-2"/>
              <c:y val="0.4211887200482333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s-ES"/>
          </a:p>
        </c:txPr>
        <c:crossAx val="1447824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43"/>
    </mc:Choice>
    <mc:Fallback>
      <c:style val="43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Procedencia de Emigrantes  1897-1971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3943516852589585"/>
          <c:y val="0.136122371588977"/>
          <c:w val="0.74846701975648344"/>
          <c:h val="0.72955384180638161"/>
        </c:manualLayout>
      </c:layout>
      <c:barChart>
        <c:barDir val="col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CB22-4F05-BB67-95F2B1858915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CB22-4F05-BB67-95F2B18589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5-CB22-4F05-BB67-95F2B1858915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7-CB22-4F05-BB67-95F2B1858915}"/>
              </c:ext>
            </c:extLst>
          </c:dPt>
          <c:dLbls>
            <c:dLbl>
              <c:idx val="0"/>
              <c:layout>
                <c:manualLayout>
                  <c:x val="0"/>
                  <c:y val="-4.040604373927044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B22-4F05-BB67-95F2B1858915}"/>
                </c:ext>
              </c:extLst>
            </c:dLbl>
            <c:dLbl>
              <c:idx val="1"/>
              <c:layout>
                <c:manualLayout>
                  <c:x val="0"/>
                  <c:y val="-0.364823987813707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B22-4F05-BB67-95F2B1858915}"/>
                </c:ext>
              </c:extLst>
            </c:dLbl>
            <c:dLbl>
              <c:idx val="2"/>
              <c:layout>
                <c:manualLayout>
                  <c:x val="1.6420361247947454E-3"/>
                  <c:y val="-7.552211072478100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22-4F05-BB67-95F2B1858915}"/>
                </c:ext>
              </c:extLst>
            </c:dLbl>
            <c:dLbl>
              <c:idx val="3"/>
              <c:layout>
                <c:manualLayout>
                  <c:x val="0"/>
                  <c:y val="-0.3541157749059218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B22-4F05-BB67-95F2B1858915}"/>
                </c:ext>
              </c:extLst>
            </c:dLbl>
            <c:dLbl>
              <c:idx val="4"/>
              <c:layout>
                <c:manualLayout>
                  <c:x val="0"/>
                  <c:y val="-5.495855088638428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B22-4F05-BB67-95F2B1858915}"/>
                </c:ext>
              </c:extLst>
            </c:dLbl>
            <c:dLbl>
              <c:idx val="5"/>
              <c:layout>
                <c:manualLayout>
                  <c:x val="3.2840906062711521E-3"/>
                  <c:y val="-5.258546028834887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B22-4F05-BB67-95F2B18589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es-E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ProvinciasEstadisticas!$A$2:$A$7</c:f>
              <c:strCache>
                <c:ptCount val="6"/>
                <c:pt idx="0">
                  <c:v>Araba</c:v>
                </c:pt>
                <c:pt idx="1">
                  <c:v>Bizkaia</c:v>
                </c:pt>
                <c:pt idx="2">
                  <c:v>Gipuzkoa</c:v>
                </c:pt>
                <c:pt idx="3">
                  <c:v>Nafarroa</c:v>
                </c:pt>
                <c:pt idx="4">
                  <c:v>Bajos Pirineos</c:v>
                </c:pt>
                <c:pt idx="5">
                  <c:v>Otros</c:v>
                </c:pt>
              </c:strCache>
            </c:strRef>
          </c:cat>
          <c:val>
            <c:numRef>
              <c:f>ProvinciasEstadisticas!$B$2:$B$7</c:f>
              <c:numCache>
                <c:formatCode>General</c:formatCode>
                <c:ptCount val="6"/>
                <c:pt idx="0">
                  <c:v>78</c:v>
                </c:pt>
                <c:pt idx="1">
                  <c:v>3259</c:v>
                </c:pt>
                <c:pt idx="2">
                  <c:v>331</c:v>
                </c:pt>
                <c:pt idx="3">
                  <c:v>2815</c:v>
                </c:pt>
                <c:pt idx="4">
                  <c:v>66</c:v>
                </c:pt>
                <c:pt idx="5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B22-4F05-BB67-95F2B1858915}"/>
            </c:ext>
          </c:extLst>
        </c:ser>
        <c:ser>
          <c:idx val="1"/>
          <c:order val="1"/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ProvinciasEstadisticas!$A$2:$A$7</c:f>
              <c:strCache>
                <c:ptCount val="6"/>
                <c:pt idx="0">
                  <c:v>Araba</c:v>
                </c:pt>
                <c:pt idx="1">
                  <c:v>Bizkaia</c:v>
                </c:pt>
                <c:pt idx="2">
                  <c:v>Gipuzkoa</c:v>
                </c:pt>
                <c:pt idx="3">
                  <c:v>Nafarroa</c:v>
                </c:pt>
                <c:pt idx="4">
                  <c:v>Bajos Pirineos</c:v>
                </c:pt>
                <c:pt idx="5">
                  <c:v>Otros</c:v>
                </c:pt>
              </c:strCache>
            </c:strRef>
          </c:cat>
          <c:val>
            <c:numRef>
              <c:f>ProvinciasEstadisticas!$C$2:$C$7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B-CB22-4F05-BB67-95F2B1858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8185472"/>
        <c:axId val="148187008"/>
      </c:barChart>
      <c:catAx>
        <c:axId val="148185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s-ES"/>
          </a:p>
        </c:txPr>
        <c:crossAx val="148187008"/>
        <c:crosses val="autoZero"/>
        <c:auto val="1"/>
        <c:lblAlgn val="ctr"/>
        <c:lblOffset val="100"/>
        <c:noMultiLvlLbl val="0"/>
      </c:catAx>
      <c:valAx>
        <c:axId val="1481870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b="1"/>
                </a:pPr>
                <a:r>
                  <a:rPr lang="en-US" sz="1600" b="1"/>
                  <a:t>Consulado de San Francisco</a:t>
                </a:r>
              </a:p>
            </c:rich>
          </c:tx>
          <c:layout>
            <c:manualLayout>
              <c:xMode val="edge"/>
              <c:yMode val="edge"/>
              <c:x val="3.19618988023848E-2"/>
              <c:y val="0.2072465107024076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481854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CE0AC-4B3A-5541-A4E0-7797AD8CC391}" type="datetimeFigureOut">
              <a:t>12/01/2021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18EE9-EBD8-D24F-8A9A-0C15BCD7B2BC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56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B446B-31CC-4C04-ACDD-34D78BAA327E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58932-3EC4-4B41-A5DA-2A143F760B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74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8932-3EC4-4B41-A5DA-2A143F760B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18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8932-3EC4-4B41-A5DA-2A143F760B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8932-3EC4-4B41-A5DA-2A143F760B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3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8932-3EC4-4B41-A5DA-2A143F760B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36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8932-3EC4-4B41-A5DA-2A143F760B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35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8932-3EC4-4B41-A5DA-2A143F760BB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79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8932-3EC4-4B41-A5DA-2A143F760BB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8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S150421_jlm01-FamilySearch-PowerPoint-Std-fram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1805214"/>
            <a:ext cx="9156192" cy="33528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072058" y="4816300"/>
            <a:ext cx="2781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© 2020 por Intellectual Reserve, Inc.</a:t>
            </a:r>
            <a:r>
              <a:rPr lang="en-US" sz="600" b="0" i="0" kern="1200" baseline="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Todos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los derechos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reservados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.</a:t>
            </a:r>
            <a:endParaRPr lang="en-US" sz="600" b="0" i="0" dirty="0">
              <a:solidFill>
                <a:schemeClr val="bg1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9657" y="493223"/>
            <a:ext cx="8221743" cy="184357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6200" b="1" i="0">
                <a:solidFill>
                  <a:srgbClr val="86B940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39660" y="2380620"/>
            <a:ext cx="5021341" cy="12479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3600">
                <a:solidFill>
                  <a:srgbClr val="666662"/>
                </a:solidFill>
                <a:latin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124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S150421_jlm01-FamilySearch-PowerPoint-Std-frame-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" y="1805214"/>
            <a:ext cx="9156192" cy="33528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39657" y="493223"/>
            <a:ext cx="8221743" cy="184357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6200" b="1" i="0">
                <a:solidFill>
                  <a:srgbClr val="86B940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39660" y="2380620"/>
            <a:ext cx="5021341" cy="12479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3600">
                <a:solidFill>
                  <a:srgbClr val="666662"/>
                </a:solidFill>
                <a:latin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072058" y="4816300"/>
            <a:ext cx="2781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© 2020 por Intellectual Reserve, Inc.</a:t>
            </a:r>
            <a:r>
              <a:rPr lang="en-US" sz="600" b="0" i="0" kern="1200" baseline="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Todos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los derechos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reservados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.</a:t>
            </a:r>
            <a:endParaRPr lang="en-US" sz="600" b="0" i="0" dirty="0">
              <a:solidFill>
                <a:schemeClr val="bg1">
                  <a:lumMod val="7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22614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742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000"/>
            </a:lvl1pPr>
            <a:lvl2pPr>
              <a:defRPr sz="3000"/>
            </a:lvl2pPr>
            <a:lvl3pPr>
              <a:defRPr sz="2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521200"/>
            <a:ext cx="7315200" cy="6250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75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259457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30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259457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4521200"/>
            <a:ext cx="7315200" cy="6250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81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4521200"/>
            <a:ext cx="7315200" cy="6250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521200"/>
            <a:ext cx="7315200" cy="6250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92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rmAutofit/>
          </a:bodyPr>
          <a:lstStyle>
            <a:lvl1pPr algn="l">
              <a:defRPr sz="2400" b="0" i="0">
                <a:solidFill>
                  <a:srgbClr val="66666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3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521200"/>
            <a:ext cx="7315200" cy="6250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150421_jlm02-FamilySearch-PowerPoint-Std-fram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" y="1805214"/>
            <a:ext cx="9156192" cy="33528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072058" y="4816300"/>
            <a:ext cx="2781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© 2020 por Intellectual Reserve, Inc.</a:t>
            </a:r>
            <a:r>
              <a:rPr lang="en-US" sz="600" b="0" i="0" kern="1200" baseline="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Todos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los derechos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reservados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.</a:t>
            </a:r>
            <a:endParaRPr lang="en-US" sz="600" b="0" i="0" dirty="0">
              <a:solidFill>
                <a:schemeClr val="bg1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39657" y="493223"/>
            <a:ext cx="8221743" cy="184357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6200" b="1" i="0">
                <a:solidFill>
                  <a:srgbClr val="86B940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39660" y="2380620"/>
            <a:ext cx="5021341" cy="12479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3600">
                <a:solidFill>
                  <a:srgbClr val="666662"/>
                </a:solidFill>
                <a:latin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4571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e 3-Index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S150421_jlm03-FamilySearch-PowerPoint-Std-indexin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" y="1803280"/>
            <a:ext cx="9156192" cy="3352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9657" y="493223"/>
            <a:ext cx="8221743" cy="184357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6200" b="1" i="0">
                <a:solidFill>
                  <a:srgbClr val="86B940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39660" y="2380620"/>
            <a:ext cx="5021341" cy="12479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3600">
                <a:solidFill>
                  <a:srgbClr val="666662"/>
                </a:solidFill>
                <a:latin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072058" y="4816300"/>
            <a:ext cx="2781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© 2020 por Intellectual Reserve, Inc.</a:t>
            </a:r>
            <a:r>
              <a:rPr lang="en-US" sz="600" b="0" i="0" kern="1200" baseline="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Todos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los derechos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reservados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.</a:t>
            </a:r>
            <a:endParaRPr lang="en-US" sz="600" b="0" i="0" dirty="0">
              <a:solidFill>
                <a:schemeClr val="bg1">
                  <a:lumMod val="7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43487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S150421_jlm01-FamilySearch-PowerPoint-Std-frame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1802771"/>
            <a:ext cx="9156192" cy="3352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9657" y="493223"/>
            <a:ext cx="8221743" cy="184357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6200" b="1" i="0">
                <a:solidFill>
                  <a:srgbClr val="86B940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39660" y="2380620"/>
            <a:ext cx="5021341" cy="12479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3600">
                <a:solidFill>
                  <a:srgbClr val="666662"/>
                </a:solidFill>
                <a:latin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072058" y="4816300"/>
            <a:ext cx="2781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© 2020 por Intellectual Reserve, Inc.</a:t>
            </a:r>
            <a:r>
              <a:rPr lang="en-US" sz="600" b="0" i="0" kern="1200" baseline="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Todos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los derechos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reservados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.</a:t>
            </a:r>
            <a:endParaRPr lang="en-US" sz="600" b="0" i="0" dirty="0">
              <a:solidFill>
                <a:schemeClr val="bg1">
                  <a:lumMod val="7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7835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e 5-Fa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S150421_jlm01-FamilySearch-PowerPoint-Std-fan-char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1805214"/>
            <a:ext cx="9156192" cy="3352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39657" y="493223"/>
            <a:ext cx="8221743" cy="184357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6200" b="1" i="0">
                <a:solidFill>
                  <a:srgbClr val="86B940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39660" y="2380620"/>
            <a:ext cx="5021341" cy="12479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3600">
                <a:solidFill>
                  <a:srgbClr val="666662"/>
                </a:solidFill>
                <a:latin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072058" y="4816300"/>
            <a:ext cx="2781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© 2020 por Intellectual Reserve, Inc.</a:t>
            </a:r>
            <a:r>
              <a:rPr lang="en-US" sz="600" b="0" i="0" kern="1200" baseline="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Todos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los derechos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reservados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.</a:t>
            </a:r>
            <a:endParaRPr lang="en-US" sz="600" b="0" i="0" dirty="0">
              <a:solidFill>
                <a:schemeClr val="bg1">
                  <a:lumMod val="7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19049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S150421_jlm01-FamilySearch-PowerPoint-Std-frame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1804025"/>
            <a:ext cx="9156192" cy="3352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39657" y="493223"/>
            <a:ext cx="8221743" cy="184357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6200" b="1" i="0">
                <a:solidFill>
                  <a:srgbClr val="86B940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39660" y="2380620"/>
            <a:ext cx="5021341" cy="12479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3600">
                <a:solidFill>
                  <a:srgbClr val="666662"/>
                </a:solidFill>
                <a:latin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072058" y="4816300"/>
            <a:ext cx="2781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© 2020 por Intellectual Reserve, Inc.</a:t>
            </a:r>
            <a:r>
              <a:rPr lang="en-US" sz="600" b="0" i="0" kern="1200" baseline="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Todos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los derechos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reservados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.</a:t>
            </a:r>
            <a:endParaRPr lang="en-US" sz="600" b="0" i="0" dirty="0">
              <a:solidFill>
                <a:schemeClr val="bg1">
                  <a:lumMod val="7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1074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e 7-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150421_jlm01-FamilySearch-PowerPoint-Std-temp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1804025"/>
            <a:ext cx="9156192" cy="3352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9657" y="493223"/>
            <a:ext cx="8221743" cy="184357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6200" b="1" i="0">
                <a:solidFill>
                  <a:srgbClr val="86B940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39660" y="2380620"/>
            <a:ext cx="5021341" cy="12479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3600">
                <a:solidFill>
                  <a:srgbClr val="666662"/>
                </a:solidFill>
                <a:latin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072058" y="4816300"/>
            <a:ext cx="2781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© 2020 por Intellectual Reserve, Inc.</a:t>
            </a:r>
            <a:r>
              <a:rPr lang="en-US" sz="600" b="0" i="0" kern="1200" baseline="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Todos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los derechos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reservados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.</a:t>
            </a:r>
            <a:endParaRPr lang="en-US" sz="600" b="0" i="0" dirty="0">
              <a:solidFill>
                <a:schemeClr val="bg1">
                  <a:lumMod val="7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5012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S150421_jlm01-FamilySearch-PowerPoint-Std-frame-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1806008"/>
            <a:ext cx="9156192" cy="3352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39657" y="493223"/>
            <a:ext cx="8221743" cy="184357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6200" b="1" i="0">
                <a:solidFill>
                  <a:srgbClr val="86B940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39660" y="2380620"/>
            <a:ext cx="5021341" cy="12479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3600">
                <a:solidFill>
                  <a:srgbClr val="666662"/>
                </a:solidFill>
                <a:latin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072058" y="4816300"/>
            <a:ext cx="2781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© 2020 por Intellectual Reserve, Inc.</a:t>
            </a:r>
            <a:r>
              <a:rPr lang="en-US" sz="600" b="0" i="0" kern="1200" baseline="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Todos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los derechos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reservados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.</a:t>
            </a:r>
            <a:endParaRPr lang="en-US" sz="600" b="0" i="0" dirty="0">
              <a:solidFill>
                <a:schemeClr val="bg1">
                  <a:lumMod val="7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2457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e 9-Pedig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S150421_jlm01-FamilySearch-PowerPoint-Std-portrait-pedigre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" y="1805214"/>
            <a:ext cx="9156192" cy="33528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39657" y="493223"/>
            <a:ext cx="8221743" cy="184357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6200" b="1" i="0">
                <a:solidFill>
                  <a:srgbClr val="86B940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39660" y="2380620"/>
            <a:ext cx="5021341" cy="12479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3600">
                <a:solidFill>
                  <a:srgbClr val="666662"/>
                </a:solidFill>
                <a:latin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072058" y="4816300"/>
            <a:ext cx="2781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© 2020 por Intellectual Reserve, Inc.</a:t>
            </a:r>
            <a:r>
              <a:rPr lang="en-US" sz="600" b="0" i="0" kern="1200" baseline="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Todos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los derechos </a:t>
            </a:r>
            <a:r>
              <a:rPr lang="en-US" sz="600" b="0" i="0" kern="1200" dirty="0" err="1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reservados</a:t>
            </a:r>
            <a:r>
              <a:rPr lang="en-US" sz="600" b="0" i="0" kern="1200" dirty="0">
                <a:solidFill>
                  <a:schemeClr val="bg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.</a:t>
            </a:r>
            <a:endParaRPr lang="en-US" sz="600" b="0" i="0" dirty="0">
              <a:solidFill>
                <a:schemeClr val="bg1">
                  <a:lumMod val="7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67302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6557963" y="474906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D9242FF-8932-5D4D-B39A-346C3679F0B3}" type="slidenum">
              <a:rPr lang="en-US" sz="1200" smtClean="0">
                <a:solidFill>
                  <a:srgbClr val="666662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1200">
              <a:solidFill>
                <a:srgbClr val="666662"/>
              </a:solidFill>
            </a:endParaRP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42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Picture 5" descr="FSMosaicTreeLogo.eps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69" y="4638965"/>
            <a:ext cx="1331976" cy="3464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96" r:id="rId2"/>
    <p:sldLayoutId id="2147483690" r:id="rId3"/>
    <p:sldLayoutId id="2147483692" r:id="rId4"/>
    <p:sldLayoutId id="2147483685" r:id="rId5"/>
    <p:sldLayoutId id="2147483693" r:id="rId6"/>
    <p:sldLayoutId id="2147483691" r:id="rId7"/>
    <p:sldLayoutId id="2147483694" r:id="rId8"/>
    <p:sldLayoutId id="2147483697" r:id="rId9"/>
    <p:sldLayoutId id="2147483695" r:id="rId10"/>
    <p:sldLayoutId id="2147483678" r:id="rId11"/>
    <p:sldLayoutId id="2147483679" r:id="rId12"/>
    <p:sldLayoutId id="2147483680" r:id="rId13"/>
    <p:sldLayoutId id="2147483681" r:id="rId14"/>
    <p:sldLayoutId id="2147483682" r:id="rId15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900" kern="1200">
          <a:solidFill>
            <a:srgbClr val="4D4D4A"/>
          </a:solidFill>
          <a:latin typeface="Helvetica"/>
          <a:ea typeface="ＭＳ Ｐゴシック" charset="0"/>
          <a:cs typeface="Helvetica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4D4D4A"/>
          </a:solidFill>
          <a:latin typeface="Helvetica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4D4D4A"/>
          </a:solidFill>
          <a:latin typeface="Helvetica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4D4D4A"/>
          </a:solidFill>
          <a:latin typeface="Helvetica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4D4D4A"/>
          </a:solidFill>
          <a:latin typeface="Helvetica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4D4D4A"/>
          </a:solidFill>
          <a:latin typeface="Helvetic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4D4D4A"/>
          </a:solidFill>
          <a:latin typeface="Helvetic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4D4D4A"/>
          </a:solidFill>
          <a:latin typeface="Helvetic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4D4D4A"/>
          </a:solidFill>
          <a:latin typeface="Helvetica" charset="0"/>
          <a:ea typeface="ＭＳ Ｐゴシック" charset="0"/>
        </a:defRPr>
      </a:lvl9pPr>
    </p:titleStyle>
    <p:bodyStyle>
      <a:lvl1pPr marL="0" indent="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3000" kern="1200">
          <a:solidFill>
            <a:srgbClr val="666662"/>
          </a:solidFill>
          <a:latin typeface="Helvetica"/>
          <a:ea typeface="ＭＳ Ｐゴシック" charset="0"/>
          <a:cs typeface="Helvetica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3000" kern="1200">
          <a:solidFill>
            <a:srgbClr val="666662"/>
          </a:solidFill>
          <a:latin typeface="Helvetica"/>
          <a:ea typeface="ＭＳ Ｐゴシック" charset="0"/>
          <a:cs typeface="Helvetica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666662"/>
          </a:solidFill>
          <a:latin typeface="Helvetica"/>
          <a:ea typeface="ＭＳ Ｐゴシック" charset="0"/>
          <a:cs typeface="Helvetica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666662"/>
          </a:solidFill>
          <a:latin typeface="Helvetica"/>
          <a:ea typeface="ＭＳ Ｐゴシック" charset="0"/>
          <a:cs typeface="Helvetica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666662"/>
          </a:solidFill>
          <a:latin typeface="Helvetica"/>
          <a:ea typeface="ＭＳ Ｐゴシック" charset="0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AAF61-89B7-EE41-B953-38594A7A1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94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6A5D93-E8C6-A147-8103-76BBF9E60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r="4655" b="4909"/>
          <a:stretch/>
        </p:blipFill>
        <p:spPr>
          <a:xfrm>
            <a:off x="4839334" y="352108"/>
            <a:ext cx="4304666" cy="4791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FEF7F3-B422-4E47-B968-762C23491FCB}"/>
              </a:ext>
            </a:extLst>
          </p:cNvPr>
          <p:cNvSpPr txBox="1"/>
          <p:nvPr/>
        </p:nvSpPr>
        <p:spPr>
          <a:xfrm>
            <a:off x="683502" y="1207551"/>
            <a:ext cx="45178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venir Medium" panose="02000503020000020003" pitchFamily="2" charset="0"/>
                <a:cs typeface="Arial" panose="020B0604020202020204" pitchFamily="34" charset="0"/>
              </a:rPr>
              <a:t>Emigración</a:t>
            </a:r>
            <a:r>
              <a:rPr lang="en-US" sz="3200" b="1" dirty="0">
                <a:solidFill>
                  <a:schemeClr val="bg1"/>
                </a:solidFill>
                <a:latin typeface="Avenir Medium" panose="02000503020000020003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venir Medium" panose="02000503020000020003" pitchFamily="2" charset="0"/>
                <a:cs typeface="Arial" panose="020B0604020202020204" pitchFamily="34" charset="0"/>
              </a:rPr>
              <a:t>Vasca</a:t>
            </a:r>
            <a:r>
              <a:rPr lang="en-US" sz="3200" b="1" dirty="0">
                <a:solidFill>
                  <a:schemeClr val="bg1"/>
                </a:solidFill>
                <a:latin typeface="Avenir Medium" panose="02000503020000020003" pitchFamily="2" charset="0"/>
                <a:cs typeface="Arial" panose="020B0604020202020204" pitchFamily="34" charset="0"/>
              </a:rPr>
              <a:t> a los </a:t>
            </a:r>
            <a:r>
              <a:rPr lang="en-US" sz="3200" b="1" dirty="0" err="1">
                <a:solidFill>
                  <a:schemeClr val="bg1"/>
                </a:solidFill>
                <a:latin typeface="Avenir Medium" panose="02000503020000020003" pitchFamily="2" charset="0"/>
                <a:cs typeface="Arial" panose="020B0604020202020204" pitchFamily="34" charset="0"/>
              </a:rPr>
              <a:t>Estados</a:t>
            </a:r>
            <a:r>
              <a:rPr lang="en-US" sz="3200" b="1" dirty="0">
                <a:solidFill>
                  <a:schemeClr val="bg1"/>
                </a:solidFill>
                <a:latin typeface="Avenir Medium" panose="02000503020000020003" pitchFamily="2" charset="0"/>
                <a:cs typeface="Arial" panose="020B0604020202020204" pitchFamily="34" charset="0"/>
              </a:rPr>
              <a:t> Unidos 1870-1970. </a:t>
            </a:r>
            <a:r>
              <a:rPr lang="en-US" sz="3200" b="1" dirty="0" err="1">
                <a:solidFill>
                  <a:schemeClr val="bg1"/>
                </a:solidFill>
                <a:latin typeface="Avenir Medium" panose="02000503020000020003" pitchFamily="2" charset="0"/>
                <a:cs typeface="Arial" panose="020B0604020202020204" pitchFamily="34" charset="0"/>
              </a:rPr>
              <a:t>Recursos</a:t>
            </a:r>
            <a:r>
              <a:rPr lang="en-US" sz="3200" b="1" dirty="0">
                <a:solidFill>
                  <a:schemeClr val="bg1"/>
                </a:solidFill>
                <a:latin typeface="Avenir Medium" panose="02000503020000020003" pitchFamily="2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latin typeface="Avenir Medium" panose="02000503020000020003" pitchFamily="2" charset="0"/>
                <a:cs typeface="Arial" panose="020B0604020202020204" pitchFamily="34" charset="0"/>
              </a:rPr>
              <a:t>Investigación</a:t>
            </a:r>
            <a:r>
              <a:rPr lang="en-US" sz="3200" b="1" dirty="0">
                <a:solidFill>
                  <a:schemeClr val="bg1"/>
                </a:solidFill>
                <a:latin typeface="Avenir Medium" panose="02000503020000020003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2D1916-4A56-B540-9C6A-B7220E41EFD7}"/>
              </a:ext>
            </a:extLst>
          </p:cNvPr>
          <p:cNvSpPr txBox="1"/>
          <p:nvPr/>
        </p:nvSpPr>
        <p:spPr>
          <a:xfrm>
            <a:off x="744270" y="3635867"/>
            <a:ext cx="13848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venir Light" panose="020B0402020203020204" pitchFamily="34" charset="77"/>
                <a:cs typeface="Arial" panose="020B0604020202020204" pitchFamily="34" charset="0"/>
              </a:rPr>
              <a:t>Iñaki Odriozola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905D19-35D1-6146-A87C-12405F9FB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69" y="506761"/>
            <a:ext cx="1643300" cy="429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60BFEB-BDBD-AE40-9F19-785F97B3E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69" y="4350989"/>
            <a:ext cx="13811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03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D73F5A3-B76E-4133-94ED-6EC66D435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1" t="14115" r="23802" b="17151"/>
          <a:stretch/>
        </p:blipFill>
        <p:spPr>
          <a:xfrm>
            <a:off x="-1" y="0"/>
            <a:ext cx="9132181" cy="5143500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DDDB68B-70AC-4A18-B9A2-CA5232F9CA7B}"/>
              </a:ext>
            </a:extLst>
          </p:cNvPr>
          <p:cNvSpPr/>
          <p:nvPr/>
        </p:nvSpPr>
        <p:spPr>
          <a:xfrm>
            <a:off x="5767754" y="3598985"/>
            <a:ext cx="1031631" cy="3868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9354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F9E2C36-0AFB-40E0-966F-57AD898DA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7" t="13885" r="16794" b="8584"/>
          <a:stretch/>
        </p:blipFill>
        <p:spPr>
          <a:xfrm>
            <a:off x="0" y="0"/>
            <a:ext cx="9144000" cy="51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09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F9E2C36-0AFB-40E0-966F-57AD898DA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7" t="13885" r="16794" b="8584"/>
          <a:stretch/>
        </p:blipFill>
        <p:spPr>
          <a:xfrm>
            <a:off x="0" y="0"/>
            <a:ext cx="9144000" cy="5168149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F037F87-7D5A-4326-BCDC-1FE805285BB5}"/>
              </a:ext>
            </a:extLst>
          </p:cNvPr>
          <p:cNvSpPr/>
          <p:nvPr/>
        </p:nvSpPr>
        <p:spPr>
          <a:xfrm>
            <a:off x="656492" y="4173415"/>
            <a:ext cx="3423139" cy="574431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lecha: hacia la izquierda 2">
            <a:extLst>
              <a:ext uri="{FF2B5EF4-FFF2-40B4-BE49-F238E27FC236}">
                <a16:creationId xmlns:a16="http://schemas.microsoft.com/office/drawing/2014/main" id="{00E3D986-5076-4514-9DE1-E441D21CA7AC}"/>
              </a:ext>
            </a:extLst>
          </p:cNvPr>
          <p:cNvSpPr/>
          <p:nvPr/>
        </p:nvSpPr>
        <p:spPr>
          <a:xfrm>
            <a:off x="4278923" y="4360984"/>
            <a:ext cx="914400" cy="19929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8145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95FA22B-6B0B-439F-8DE6-E97010A05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26" t="12746" r="26667" b="6759"/>
          <a:stretch/>
        </p:blipFill>
        <p:spPr>
          <a:xfrm>
            <a:off x="0" y="0"/>
            <a:ext cx="5392614" cy="515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77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95FA22B-6B0B-439F-8DE6-E97010A05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26" t="12746" r="26667" b="6759"/>
          <a:stretch/>
        </p:blipFill>
        <p:spPr>
          <a:xfrm>
            <a:off x="0" y="0"/>
            <a:ext cx="5392614" cy="5158789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BE17BDB-A248-4F1C-B10E-81AFC9AE815E}"/>
              </a:ext>
            </a:extLst>
          </p:cNvPr>
          <p:cNvSpPr/>
          <p:nvPr/>
        </p:nvSpPr>
        <p:spPr>
          <a:xfrm>
            <a:off x="152400" y="3458308"/>
            <a:ext cx="3387969" cy="515815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0311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21E4D58-1EBF-41CD-8AF3-FE0B77CFC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13" t="13429" r="39743" b="6075"/>
          <a:stretch/>
        </p:blipFill>
        <p:spPr>
          <a:xfrm>
            <a:off x="-1" y="0"/>
            <a:ext cx="50852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96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21E4D58-1EBF-41CD-8AF3-FE0B77CFC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13" t="13429" r="39743" b="6075"/>
          <a:stretch/>
        </p:blipFill>
        <p:spPr>
          <a:xfrm>
            <a:off x="-1" y="0"/>
            <a:ext cx="5085217" cy="5143500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5DEE92E4-7480-4F09-9B5B-C71189382AD3}"/>
              </a:ext>
            </a:extLst>
          </p:cNvPr>
          <p:cNvSpPr/>
          <p:nvPr/>
        </p:nvSpPr>
        <p:spPr>
          <a:xfrm>
            <a:off x="2942492" y="3645877"/>
            <a:ext cx="281354" cy="293077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8065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3E2A22B-ED57-4D97-B121-8705975DA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83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4823F63-9BE2-4FD0-8F36-A40565DE1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16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C01B44-970A-4507-A009-DC0E1DE1C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2578"/>
            <a:ext cx="8229600" cy="1289538"/>
          </a:xfrm>
        </p:spPr>
        <p:txBody>
          <a:bodyPr/>
          <a:lstStyle/>
          <a:p>
            <a:pPr algn="ctr"/>
            <a:r>
              <a:rPr lang="es-ES" sz="3600" dirty="0" err="1"/>
              <a:t>Basques</a:t>
            </a:r>
            <a:r>
              <a:rPr lang="es-ES" sz="3600" dirty="0"/>
              <a:t> in USA: </a:t>
            </a:r>
            <a:r>
              <a:rPr lang="es-ES" sz="3600" dirty="0" err="1"/>
              <a:t>Amerikanuak</a:t>
            </a:r>
            <a:br>
              <a:rPr lang="es-ES" dirty="0"/>
            </a:br>
            <a:r>
              <a:rPr lang="es-ES" sz="3200" dirty="0"/>
              <a:t>http://basquesinwestern.blogspot.com/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BBC4F2D-EE48-4D9B-A365-F25FC32B7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7534" r="18590" b="6759"/>
          <a:stretch/>
        </p:blipFill>
        <p:spPr>
          <a:xfrm>
            <a:off x="1957754" y="1521070"/>
            <a:ext cx="5015191" cy="329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44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2F1FE-5021-4620-BC26-04DAB128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7702"/>
            <a:ext cx="2274277" cy="857250"/>
          </a:xfrm>
        </p:spPr>
        <p:txBody>
          <a:bodyPr/>
          <a:lstStyle/>
          <a:p>
            <a:r>
              <a:rPr lang="es-MX" dirty="0"/>
              <a:t>Objetivo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311C2-546C-4B16-B419-82E0EE487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754" y="1202348"/>
            <a:ext cx="4900246" cy="2431806"/>
          </a:xfrm>
        </p:spPr>
        <p:txBody>
          <a:bodyPr>
            <a:noAutofit/>
          </a:bodyPr>
          <a:lstStyle/>
          <a:p>
            <a:pPr algn="just"/>
            <a:r>
              <a:rPr lang="es-MX" sz="2800" dirty="0"/>
              <a:t>Mostrar algunos recursos en línea, para la investigación, e identificación de emigrantes vascos en los Estados Unidos de América</a:t>
            </a:r>
          </a:p>
        </p:txBody>
      </p:sp>
    </p:spTree>
    <p:extLst>
      <p:ext uri="{BB962C8B-B14F-4D97-AF65-F5344CB8AC3E}">
        <p14:creationId xmlns:p14="http://schemas.microsoft.com/office/powerpoint/2010/main" val="245747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0CE3F49-217D-4E8C-9C52-5AE466759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1" t="18093" r="13640" b="9287"/>
          <a:stretch/>
        </p:blipFill>
        <p:spPr>
          <a:xfrm>
            <a:off x="0" y="-1"/>
            <a:ext cx="9130774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71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0CE3F49-217D-4E8C-9C52-5AE466759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1" t="18093" r="13640" b="9287"/>
          <a:stretch/>
        </p:blipFill>
        <p:spPr>
          <a:xfrm>
            <a:off x="0" y="-1"/>
            <a:ext cx="9130774" cy="5143501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5C70A31-CB76-48DE-A862-3EF995DE72FC}"/>
              </a:ext>
            </a:extLst>
          </p:cNvPr>
          <p:cNvSpPr/>
          <p:nvPr/>
        </p:nvSpPr>
        <p:spPr>
          <a:xfrm>
            <a:off x="6389077" y="1500554"/>
            <a:ext cx="1770185" cy="351692"/>
          </a:xfrm>
          <a:prstGeom prst="roundRect">
            <a:avLst/>
          </a:prstGeom>
          <a:noFill/>
          <a:ln w="38100">
            <a:solidFill>
              <a:srgbClr val="87B9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31B5C2F8-2D56-4E63-BA21-CB3F9E31E4BC}"/>
              </a:ext>
            </a:extLst>
          </p:cNvPr>
          <p:cNvSpPr/>
          <p:nvPr/>
        </p:nvSpPr>
        <p:spPr>
          <a:xfrm>
            <a:off x="7133492" y="515816"/>
            <a:ext cx="205154" cy="57443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8512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3D28553-36C6-4C1A-A78B-6A57A3F5B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1" t="17534" r="11539" b="6303"/>
          <a:stretch/>
        </p:blipFill>
        <p:spPr>
          <a:xfrm>
            <a:off x="0" y="0"/>
            <a:ext cx="9085663" cy="5143500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1658C8C-8673-4D57-85C8-71E3A9074FA6}"/>
              </a:ext>
            </a:extLst>
          </p:cNvPr>
          <p:cNvSpPr/>
          <p:nvPr/>
        </p:nvSpPr>
        <p:spPr>
          <a:xfrm>
            <a:off x="6541477" y="1652954"/>
            <a:ext cx="1113692" cy="37513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2552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FC50440-1F72-4973-9D19-CDB041F29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22" t="13430" r="38463" b="8127"/>
          <a:stretch/>
        </p:blipFill>
        <p:spPr>
          <a:xfrm>
            <a:off x="-93784" y="0"/>
            <a:ext cx="57864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47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ABF0A-FD13-48F4-AC28-5E24084ED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5" y="281354"/>
            <a:ext cx="8417170" cy="1078522"/>
          </a:xfrm>
        </p:spPr>
        <p:txBody>
          <a:bodyPr/>
          <a:lstStyle/>
          <a:p>
            <a:r>
              <a:rPr lang="es-ES" dirty="0" err="1"/>
              <a:t>FamilySearch</a:t>
            </a:r>
            <a:r>
              <a:rPr lang="es-ES" dirty="0"/>
              <a:t>-Registros Consulares</a:t>
            </a:r>
            <a:br>
              <a:rPr lang="es-ES" dirty="0"/>
            </a:br>
            <a:r>
              <a:rPr lang="es-ES" sz="2000" dirty="0"/>
              <a:t>https://www.familysearch.org/search/collection/1928310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570536-5789-406A-85D2-80ADCC48F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4" r="1025" b="8584"/>
          <a:stretch/>
        </p:blipFill>
        <p:spPr>
          <a:xfrm>
            <a:off x="93785" y="1254368"/>
            <a:ext cx="9050215" cy="4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17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60BDC7C-D7C0-492B-9915-62E5A719BA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74" r="43447" b="9485"/>
          <a:stretch/>
        </p:blipFill>
        <p:spPr>
          <a:xfrm>
            <a:off x="0" y="0"/>
            <a:ext cx="6679095" cy="5143500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4F326F14-330A-4DBA-9F45-C6AC9C498889}"/>
              </a:ext>
            </a:extLst>
          </p:cNvPr>
          <p:cNvSpPr/>
          <p:nvPr/>
        </p:nvSpPr>
        <p:spPr>
          <a:xfrm>
            <a:off x="691662" y="2571750"/>
            <a:ext cx="2403230" cy="382465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: hacia la izquierda 7">
            <a:extLst>
              <a:ext uri="{FF2B5EF4-FFF2-40B4-BE49-F238E27FC236}">
                <a16:creationId xmlns:a16="http://schemas.microsoft.com/office/drawing/2014/main" id="{92F813EE-1EA6-40B5-ACE9-77923E6EE1E4}"/>
              </a:ext>
            </a:extLst>
          </p:cNvPr>
          <p:cNvSpPr/>
          <p:nvPr/>
        </p:nvSpPr>
        <p:spPr>
          <a:xfrm>
            <a:off x="3528646" y="2653812"/>
            <a:ext cx="691662" cy="19489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3487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B0BCD55-5C22-4830-B732-D493C1BA8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2974" r="40129" b="7215"/>
          <a:stretch/>
        </p:blipFill>
        <p:spPr>
          <a:xfrm>
            <a:off x="0" y="668215"/>
            <a:ext cx="5474677" cy="4103077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4F326F14-330A-4DBA-9F45-C6AC9C498889}"/>
              </a:ext>
            </a:extLst>
          </p:cNvPr>
          <p:cNvSpPr/>
          <p:nvPr/>
        </p:nvSpPr>
        <p:spPr>
          <a:xfrm>
            <a:off x="105508" y="3204796"/>
            <a:ext cx="1031630" cy="382465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: hacia la izquierda 7">
            <a:extLst>
              <a:ext uri="{FF2B5EF4-FFF2-40B4-BE49-F238E27FC236}">
                <a16:creationId xmlns:a16="http://schemas.microsoft.com/office/drawing/2014/main" id="{DCEC37E8-4CEE-4A99-B4D1-CFB89AA83B7B}"/>
              </a:ext>
            </a:extLst>
          </p:cNvPr>
          <p:cNvSpPr/>
          <p:nvPr/>
        </p:nvSpPr>
        <p:spPr>
          <a:xfrm>
            <a:off x="1606061" y="3298580"/>
            <a:ext cx="691662" cy="19489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9373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D7588EA-7927-4BFE-92FF-1A2DEECDB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33" b="11548"/>
          <a:stretch/>
        </p:blipFill>
        <p:spPr>
          <a:xfrm>
            <a:off x="0" y="609599"/>
            <a:ext cx="9144000" cy="3938955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3419D3BF-B86F-4546-A10C-CE5EC514FD80}"/>
              </a:ext>
            </a:extLst>
          </p:cNvPr>
          <p:cNvSpPr/>
          <p:nvPr/>
        </p:nvSpPr>
        <p:spPr>
          <a:xfrm>
            <a:off x="93785" y="2133600"/>
            <a:ext cx="1887415" cy="281354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hacia la izquierda 12">
            <a:extLst>
              <a:ext uri="{FF2B5EF4-FFF2-40B4-BE49-F238E27FC236}">
                <a16:creationId xmlns:a16="http://schemas.microsoft.com/office/drawing/2014/main" id="{3C634ECB-8744-4B63-9965-25876614EDF3}"/>
              </a:ext>
            </a:extLst>
          </p:cNvPr>
          <p:cNvSpPr/>
          <p:nvPr/>
        </p:nvSpPr>
        <p:spPr>
          <a:xfrm>
            <a:off x="2321169" y="2186354"/>
            <a:ext cx="890954" cy="17584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1578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AD623A-8CEF-440B-B084-69DFB77FD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3006" r="1026" b="21126"/>
          <a:stretch/>
        </p:blipFill>
        <p:spPr>
          <a:xfrm>
            <a:off x="0" y="1184031"/>
            <a:ext cx="9050215" cy="2872153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3419D3BF-B86F-4546-A10C-CE5EC514FD80}"/>
              </a:ext>
            </a:extLst>
          </p:cNvPr>
          <p:cNvSpPr/>
          <p:nvPr/>
        </p:nvSpPr>
        <p:spPr>
          <a:xfrm>
            <a:off x="93785" y="3678115"/>
            <a:ext cx="2321169" cy="281354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hacia la izquierda 12">
            <a:extLst>
              <a:ext uri="{FF2B5EF4-FFF2-40B4-BE49-F238E27FC236}">
                <a16:creationId xmlns:a16="http://schemas.microsoft.com/office/drawing/2014/main" id="{3C634ECB-8744-4B63-9965-25876614EDF3}"/>
              </a:ext>
            </a:extLst>
          </p:cNvPr>
          <p:cNvSpPr/>
          <p:nvPr/>
        </p:nvSpPr>
        <p:spPr>
          <a:xfrm>
            <a:off x="2813539" y="3678115"/>
            <a:ext cx="890954" cy="17584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4433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E477C79-2986-46A6-8792-0E1C1BB80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94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DEEEB2D0-5001-4C1E-869C-35484E755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62" y="162392"/>
            <a:ext cx="6810659" cy="481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5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D1765E-98BE-4103-9FBB-C85397988D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977413"/>
            <a:ext cx="6858000" cy="921725"/>
          </a:xfrm>
        </p:spPr>
        <p:txBody>
          <a:bodyPr/>
          <a:lstStyle/>
          <a:p>
            <a:pPr algn="ctr"/>
            <a:r>
              <a:rPr lang="es-ES" sz="4400" b="1" dirty="0">
                <a:solidFill>
                  <a:srgbClr val="92D050"/>
                </a:solidFill>
              </a:rPr>
              <a:t>Gracias por tu atención</a:t>
            </a:r>
          </a:p>
        </p:txBody>
      </p:sp>
    </p:spTree>
    <p:extLst>
      <p:ext uri="{BB962C8B-B14F-4D97-AF65-F5344CB8AC3E}">
        <p14:creationId xmlns:p14="http://schemas.microsoft.com/office/powerpoint/2010/main" val="1102237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AAF61-89B7-EE41-B953-38594A7A1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94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6A5D93-E8C6-A147-8103-76BBF9E60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r="4655" b="4909"/>
          <a:stretch/>
        </p:blipFill>
        <p:spPr>
          <a:xfrm>
            <a:off x="4839334" y="352108"/>
            <a:ext cx="4304666" cy="4791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05D19-35D1-6146-A87C-12405F9FB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69" y="506761"/>
            <a:ext cx="1643300" cy="429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60BFEB-BDBD-AE40-9F19-785F97B3E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69" y="4350989"/>
            <a:ext cx="13811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96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2 Gráfico">
            <a:extLst>
              <a:ext uri="{FF2B5EF4-FFF2-40B4-BE49-F238E27FC236}">
                <a16:creationId xmlns:a16="http://schemas.microsoft.com/office/drawing/2014/main" id="{00000000-0008-0000-0400-00005A9905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1074888"/>
              </p:ext>
            </p:extLst>
          </p:nvPr>
        </p:nvGraphicFramePr>
        <p:xfrm>
          <a:off x="-1" y="0"/>
          <a:ext cx="9144001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239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1 Gráfico">
            <a:extLst>
              <a:ext uri="{FF2B5EF4-FFF2-40B4-BE49-F238E27FC236}">
                <a16:creationId xmlns:a16="http://schemas.microsoft.com/office/drawing/2014/main" id="{00000000-0008-0000-0700-000065690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8322835"/>
              </p:ext>
            </p:extLst>
          </p:nvPr>
        </p:nvGraphicFramePr>
        <p:xfrm>
          <a:off x="0" y="-1"/>
          <a:ext cx="9144000" cy="5143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5480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BADFE2-641C-4DE4-A201-50C4216FB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581"/>
            <a:ext cx="8358554" cy="1144083"/>
          </a:xfrm>
        </p:spPr>
        <p:txBody>
          <a:bodyPr>
            <a:normAutofit fontScale="90000"/>
          </a:bodyPr>
          <a:lstStyle/>
          <a:p>
            <a:pPr algn="ctr"/>
            <a:br>
              <a:rPr lang="es-ES" dirty="0"/>
            </a:br>
            <a:r>
              <a:rPr lang="es-ES" dirty="0" err="1"/>
              <a:t>Basque</a:t>
            </a:r>
            <a:r>
              <a:rPr lang="es-ES" dirty="0"/>
              <a:t> </a:t>
            </a:r>
            <a:r>
              <a:rPr lang="es-ES" dirty="0" err="1"/>
              <a:t>Museum</a:t>
            </a:r>
            <a:r>
              <a:rPr lang="es-ES" dirty="0"/>
              <a:t> and Cultural Center</a:t>
            </a:r>
            <a:br>
              <a:rPr lang="es-ES" dirty="0"/>
            </a:br>
            <a:r>
              <a:rPr lang="es-ES" sz="3600" dirty="0"/>
              <a:t> https://basquemuseum.eus/</a:t>
            </a:r>
            <a:br>
              <a:rPr lang="es-ES" sz="3600" dirty="0"/>
            </a:br>
            <a:endParaRPr lang="es-ES" sz="3600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C79F2B93-4129-46C8-9273-1CEB1AB66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3" t="13826" r="3712" b="6708"/>
          <a:stretch/>
        </p:blipFill>
        <p:spPr>
          <a:xfrm>
            <a:off x="328246" y="1220664"/>
            <a:ext cx="8499231" cy="3846255"/>
          </a:xfrm>
        </p:spPr>
      </p:pic>
    </p:spTree>
    <p:extLst>
      <p:ext uri="{BB962C8B-B14F-4D97-AF65-F5344CB8AC3E}">
        <p14:creationId xmlns:p14="http://schemas.microsoft.com/office/powerpoint/2010/main" val="1791913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4029B7F-0143-41BE-B439-A24780173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43" t="13885" r="13433" b="6834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58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D73F5A3-B76E-4133-94ED-6EC66D435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1" t="14115" r="23802" b="17151"/>
          <a:stretch/>
        </p:blipFill>
        <p:spPr>
          <a:xfrm>
            <a:off x="-1" y="0"/>
            <a:ext cx="91321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69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D73F5A3-B76E-4133-94ED-6EC66D435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1" t="14115" r="23802" b="17151"/>
          <a:stretch/>
        </p:blipFill>
        <p:spPr>
          <a:xfrm>
            <a:off x="-1" y="0"/>
            <a:ext cx="9132181" cy="5143500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DDDB68B-70AC-4A18-B9A2-CA5232F9CA7B}"/>
              </a:ext>
            </a:extLst>
          </p:cNvPr>
          <p:cNvSpPr/>
          <p:nvPr/>
        </p:nvSpPr>
        <p:spPr>
          <a:xfrm>
            <a:off x="5779477" y="762000"/>
            <a:ext cx="1031631" cy="3868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874630"/>
      </p:ext>
    </p:extLst>
  </p:cSld>
  <p:clrMapOvr>
    <a:masterClrMapping/>
  </p:clrMapOvr>
</p:sld>
</file>

<file path=ppt/theme/theme1.xml><?xml version="1.0" encoding="utf-8"?>
<a:theme xmlns:a="http://schemas.openxmlformats.org/drawingml/2006/main" name="FS-2015-Template-16x9">
  <a:themeElements>
    <a:clrScheme name="Custom 1">
      <a:dk1>
        <a:srgbClr val="333331"/>
      </a:dk1>
      <a:lt1>
        <a:srgbClr val="FFFFFF"/>
      </a:lt1>
      <a:dk2>
        <a:srgbClr val="666662"/>
      </a:dk2>
      <a:lt2>
        <a:srgbClr val="FFFFFF"/>
      </a:lt2>
      <a:accent1>
        <a:srgbClr val="87B940"/>
      </a:accent1>
      <a:accent2>
        <a:srgbClr val="F16458"/>
      </a:accent2>
      <a:accent3>
        <a:srgbClr val="27C4F4"/>
      </a:accent3>
      <a:accent4>
        <a:srgbClr val="FCB34B"/>
      </a:accent4>
      <a:accent5>
        <a:srgbClr val="BFD730"/>
      </a:accent5>
      <a:accent6>
        <a:srgbClr val="996799"/>
      </a:accent6>
      <a:hlink>
        <a:srgbClr val="1F497D"/>
      </a:hlink>
      <a:folHlink>
        <a:srgbClr val="548DD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3698AC4-F953-4DE1-AC8E-FD348AD4CA4D}" vid="{2D87F452-6DA5-4E03-81DD-115F00BB1E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166F964B61D548ADD93FFDF9756867" ma:contentTypeVersion="9" ma:contentTypeDescription="Create a new document." ma:contentTypeScope="" ma:versionID="4feb7a3a5300b67b780e89dc2a276fad">
  <xsd:schema xmlns:xsd="http://www.w3.org/2001/XMLSchema" xmlns:xs="http://www.w3.org/2001/XMLSchema" xmlns:p="http://schemas.microsoft.com/office/2006/metadata/properties" xmlns:ns1="http://schemas.microsoft.com/sharepoint/v3" xmlns:ns2="2b6b4a13-5f7e-45f3-927c-68e3358b013f" xmlns:ns3="a7d3a1ac-9e5b-4220-812e-f121fc23e487" targetNamespace="http://schemas.microsoft.com/office/2006/metadata/properties" ma:root="true" ma:fieldsID="eab68c6e01b853d83a93df973777ab62" ns1:_="" ns2:_="" ns3:_="">
    <xsd:import namespace="http://schemas.microsoft.com/sharepoint/v3"/>
    <xsd:import namespace="2b6b4a13-5f7e-45f3-927c-68e3358b013f"/>
    <xsd:import namespace="a7d3a1ac-9e5b-4220-812e-f121fc23e48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6b4a13-5f7e-45f3-927c-68e3358b013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d3a1ac-9e5b-4220-812e-f121fc23e4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5FE80A-B25F-4465-A6E2-AED2AF0BBE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E2DE65-ACB1-4AE4-B41B-4215736D7B14}">
  <ds:schemaRefs>
    <ds:schemaRef ds:uri="http://purl.org/dc/elements/1.1/"/>
    <ds:schemaRef ds:uri="http://schemas.microsoft.com/office/2006/metadata/properties"/>
    <ds:schemaRef ds:uri="http://schemas.microsoft.com/sharepoint/v3"/>
    <ds:schemaRef ds:uri="a7d3a1ac-9e5b-4220-812e-f121fc23e487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2b6b4a13-5f7e-45f3-927c-68e3358b013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CECCA50-FCD2-4BB7-AC42-5F3A200DD0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b6b4a13-5f7e-45f3-927c-68e3358b013f"/>
    <ds:schemaRef ds:uri="a7d3a1ac-9e5b-4220-812e-f121fc23e4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111</Words>
  <Application>Microsoft Office PowerPoint</Application>
  <PresentationFormat>Presentación en pantalla (16:9)</PresentationFormat>
  <Paragraphs>21</Paragraphs>
  <Slides>31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7" baseType="lpstr">
      <vt:lpstr>Arial</vt:lpstr>
      <vt:lpstr>Avenir Light</vt:lpstr>
      <vt:lpstr>Avenir Medium</vt:lpstr>
      <vt:lpstr>Calibri</vt:lpstr>
      <vt:lpstr>Helvetica</vt:lpstr>
      <vt:lpstr>FS-2015-Template-16x9</vt:lpstr>
      <vt:lpstr>Presentación de PowerPoint</vt:lpstr>
      <vt:lpstr>Objetivo </vt:lpstr>
      <vt:lpstr>Presentación de PowerPoint</vt:lpstr>
      <vt:lpstr>Presentación de PowerPoint</vt:lpstr>
      <vt:lpstr>Presentación de PowerPoint</vt:lpstr>
      <vt:lpstr> Basque Museum and Cultural Center  https://basquemuseum.eus/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Basques in USA: Amerikanuak http://basquesinwestern.blogspot.com/</vt:lpstr>
      <vt:lpstr>Presentación de PowerPoint</vt:lpstr>
      <vt:lpstr>Presentación de PowerPoint</vt:lpstr>
      <vt:lpstr>Presentación de PowerPoint</vt:lpstr>
      <vt:lpstr>Presentación de PowerPoint</vt:lpstr>
      <vt:lpstr>FamilySearch-Registros Consulares https://www.familysearch.org/search/collection/1928310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Bienvenidos a FamilySearch</dc:title>
  <dc:creator>Arturo Cuellar</dc:creator>
  <cp:lastModifiedBy>Iñaki Odriozola de Juan</cp:lastModifiedBy>
  <cp:revision>50</cp:revision>
  <dcterms:created xsi:type="dcterms:W3CDTF">2020-10-09T03:25:21Z</dcterms:created>
  <dcterms:modified xsi:type="dcterms:W3CDTF">2021-01-12T16:10:57Z</dcterms:modified>
</cp:coreProperties>
</file>