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</p:sldMasterIdLst>
  <p:sldIdLst>
    <p:sldId id="257" r:id="rId8"/>
    <p:sldId id="268" r:id="rId9"/>
    <p:sldId id="267" r:id="rId10"/>
    <p:sldId id="270" r:id="rId11"/>
    <p:sldId id="271" r:id="rId12"/>
    <p:sldId id="272" r:id="rId13"/>
    <p:sldId id="269" r:id="rId14"/>
    <p:sldId id="279" r:id="rId15"/>
    <p:sldId id="280" r:id="rId16"/>
    <p:sldId id="281" r:id="rId17"/>
    <p:sldId id="283" r:id="rId18"/>
    <p:sldId id="259" r:id="rId19"/>
    <p:sldId id="273" r:id="rId20"/>
    <p:sldId id="258" r:id="rId21"/>
    <p:sldId id="282" r:id="rId22"/>
    <p:sldId id="274" r:id="rId23"/>
    <p:sldId id="277" r:id="rId24"/>
    <p:sldId id="275" r:id="rId25"/>
    <p:sldId id="276" r:id="rId26"/>
    <p:sldId id="278" r:id="rId27"/>
    <p:sldId id="262" r:id="rId28"/>
    <p:sldId id="261" r:id="rId29"/>
    <p:sldId id="256" r:id="rId30"/>
    <p:sldId id="260" r:id="rId31"/>
    <p:sldId id="285" r:id="rId32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ie" initials="B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28T21:12:19.403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28T21:31:20.689" idx="7">
    <p:pos x="10" y="10"/>
    <p:text>I'm assuming you'll point out the different handwriting styles.
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62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848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046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13B43EA-6E70-43BD-8929-E191BE8A2413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3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F3A909D-59C0-4978-858E-DDA37CC49A6A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6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62B705D8-7922-4113-BDA8-467FC2B86AF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68A2852-05C4-4466-9AA2-A338B41AE7C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3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4FC6B7B-14F6-4F6A-A7B6-A7368C495BBF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1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FC1C4BA-830A-46A9-AD65-30C560C42F7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3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9D5B989-AB65-46CC-98A8-D27EA559BA25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41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7B59C93-80DA-4FCE-8C20-9BAFBCDF350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3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3670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4A245735-EAFA-4AA4-9A9B-1F5E566759B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8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37C63B1D-DA0F-4E8F-82E4-926966156E8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6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14AB087-189C-4D65-92AF-35B8C8F675E2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5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492D379-24B6-4518-A513-7519214AD89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86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80853883-9A65-4F8A-89D6-20F9E056F9E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6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8E443E6-AC73-4A11-8505-155D3254A22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88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13B43EA-6E70-43BD-8929-E191BE8A2413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46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F3A909D-59C0-4978-858E-DDA37CC49A6A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64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62B705D8-7922-4113-BDA8-467FC2B86AF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09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68A2852-05C4-4466-9AA2-A338B41AE7C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9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4289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4FC6B7B-14F6-4F6A-A7B6-A7368C495BBF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7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FC1C4BA-830A-46A9-AD65-30C560C42F7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18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9D5B989-AB65-46CC-98A8-D27EA559BA25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72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7B59C93-80DA-4FCE-8C20-9BAFBCDF350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51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4A245735-EAFA-4AA4-9A9B-1F5E566759B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0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37C63B1D-DA0F-4E8F-82E4-926966156E8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11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14AB087-189C-4D65-92AF-35B8C8F675E2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49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492D379-24B6-4518-A513-7519214AD89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01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80853883-9A65-4F8A-89D6-20F9E056F9E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04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8E443E6-AC73-4A11-8505-155D3254A22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9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517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13B43EA-6E70-43BD-8929-E191BE8A2413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63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F3A909D-59C0-4978-858E-DDA37CC49A6A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13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62B705D8-7922-4113-BDA8-467FC2B86AF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97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68A2852-05C4-4466-9AA2-A338B41AE7C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67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4FC6B7B-14F6-4F6A-A7B6-A7368C495BBF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93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FC1C4BA-830A-46A9-AD65-30C560C42F7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893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9D5B989-AB65-46CC-98A8-D27EA559BA25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46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7B59C93-80DA-4FCE-8C20-9BAFBCDF350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33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4A245735-EAFA-4AA4-9A9B-1F5E566759B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97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37C63B1D-DA0F-4E8F-82E4-926966156E8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9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2629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14AB087-189C-4D65-92AF-35B8C8F675E2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67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492D379-24B6-4518-A513-7519214AD89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8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80853883-9A65-4F8A-89D6-20F9E056F9E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63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8E443E6-AC73-4A11-8505-155D3254A22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09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13B43EA-6E70-43BD-8929-E191BE8A2413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37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F3A909D-59C0-4978-858E-DDA37CC49A6A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15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62B705D8-7922-4113-BDA8-467FC2B86AF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313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68A2852-05C4-4466-9AA2-A338B41AE7C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88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4FC6B7B-14F6-4F6A-A7B6-A7368C495BBF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18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FC1C4BA-830A-46A9-AD65-30C560C42F7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6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36191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9D5B989-AB65-46CC-98A8-D27EA559BA25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88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7B59C93-80DA-4FCE-8C20-9BAFBCDF350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49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4A245735-EAFA-4AA4-9A9B-1F5E566759B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67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37C63B1D-DA0F-4E8F-82E4-926966156E8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02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14AB087-189C-4D65-92AF-35B8C8F675E2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973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492D379-24B6-4518-A513-7519214AD89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74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80853883-9A65-4F8A-89D6-20F9E056F9E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91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8E443E6-AC73-4A11-8505-155D3254A22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63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13B43EA-6E70-43BD-8929-E191BE8A2413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11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F3A909D-59C0-4978-858E-DDA37CC49A6A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8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297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62B705D8-7922-4113-BDA8-467FC2B86AF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30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68A2852-05C4-4466-9AA2-A338B41AE7C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976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4FC6B7B-14F6-4F6A-A7B6-A7368C495BBF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640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FC1C4BA-830A-46A9-AD65-30C560C42F7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00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9D5B989-AB65-46CC-98A8-D27EA559BA25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290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7B59C93-80DA-4FCE-8C20-9BAFBCDF350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464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4A245735-EAFA-4AA4-9A9B-1F5E566759B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37C63B1D-DA0F-4E8F-82E4-926966156E8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18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14AB087-189C-4D65-92AF-35B8C8F675E2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150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492D379-24B6-4518-A513-7519214AD89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4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55411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80853883-9A65-4F8A-89D6-20F9E056F9E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82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8E443E6-AC73-4A11-8505-155D3254A22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942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13B43EA-6E70-43BD-8929-E191BE8A2413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993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F3A909D-59C0-4978-858E-DDA37CC49A6A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80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62B705D8-7922-4113-BDA8-467FC2B86AF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343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68A2852-05C4-4466-9AA2-A338B41AE7C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010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D4FC6B7B-14F6-4F6A-A7B6-A7368C495BBF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341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FC1C4BA-830A-46A9-AD65-30C560C42F7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15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9D5B989-AB65-46CC-98A8-D27EA559BA25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956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7B59C93-80DA-4FCE-8C20-9BAFBCDF350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4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03710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4A245735-EAFA-4AA4-9A9B-1F5E566759B1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16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37C63B1D-DA0F-4E8F-82E4-926966156E8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508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914AB087-189C-4D65-92AF-35B8C8F675E2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343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492D379-24B6-4518-A513-7519214AD89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04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80853883-9A65-4F8A-89D6-20F9E056F9E4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07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8E443E6-AC73-4A11-8505-155D3254A229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2EA8-8465-4C79-BB08-4FE146026D45}" type="datetimeFigureOut">
              <a:rPr lang="he-IL" smtClean="0"/>
              <a:t>ד'/טבת/תשפ"ב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25F12-35E1-4E1B-8606-4CA303B2BD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77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A089581B-41D4-4044-8F58-7EE1CCDBEF9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6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A089581B-41D4-4044-8F58-7EE1CCDBEF9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5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A089581B-41D4-4044-8F58-7EE1CCDBEF9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4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A089581B-41D4-4044-8F58-7EE1CCDBEF9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A089581B-41D4-4044-8F58-7EE1CCDBEF9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1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A089581B-41D4-4044-8F58-7EE1CCDBEF98}" type="slidenum">
              <a:rPr lang="ar-SA" altLang="he-IL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1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87" t="27505" r="19306" b="35843"/>
          <a:stretch/>
        </p:blipFill>
        <p:spPr>
          <a:xfrm>
            <a:off x="0" y="1843578"/>
            <a:ext cx="12215500" cy="4035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15883"/>
            <a:ext cx="12128268" cy="138190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The Montefiore Censuses in the 19</a:t>
            </a:r>
            <a:r>
              <a:rPr lang="en-US" sz="4000" b="1" baseline="30000" dirty="0">
                <a:latin typeface="Comic Sans MS" panose="030F0702030302020204" pitchFamily="66" charset="0"/>
              </a:rPr>
              <a:t>th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latin typeface="Comic Sans MS" panose="030F0702030302020204" pitchFamily="66" charset="0"/>
              </a:rPr>
              <a:t>Century </a:t>
            </a:r>
            <a:r>
              <a:rPr lang="en-US" sz="3200" b="1" baseline="32000" dirty="0" smtClean="0">
                <a:latin typeface="Comic Sans MS" panose="030F0702030302020204" pitchFamily="66" charset="0"/>
              </a:rPr>
              <a:t>©</a:t>
            </a:r>
            <a:r>
              <a:rPr lang="en-US" sz="4000" b="1" dirty="0" smtClean="0">
                <a:latin typeface="Comic Sans MS" panose="030F0702030302020204" pitchFamily="66" charset="0"/>
              </a:rPr>
              <a:t> Genealogy </a:t>
            </a:r>
            <a:r>
              <a:rPr lang="en-US" sz="4000" b="1" dirty="0">
                <a:latin typeface="Comic Sans MS" panose="030F0702030302020204" pitchFamily="66" charset="0"/>
              </a:rPr>
              <a:t>Sources in Israel for Every One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62468"/>
            <a:ext cx="9144000" cy="93734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Rose </a:t>
            </a:r>
            <a:r>
              <a:rPr lang="en-US" dirty="0" err="1" smtClean="0">
                <a:latin typeface="Comic Sans MS" panose="030F0702030302020204" pitchFamily="66" charset="0"/>
              </a:rPr>
              <a:t>Avigael</a:t>
            </a:r>
            <a:r>
              <a:rPr lang="en-US" dirty="0" smtClean="0">
                <a:latin typeface="Comic Sans MS" panose="030F0702030302020204" pitchFamily="66" charset="0"/>
              </a:rPr>
              <a:t> Feldman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March 2022</a:t>
            </a:r>
            <a:endParaRPr lang="he-I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t="19377" r="16911" b="20152"/>
          <a:stretch>
            <a:fillRect/>
          </a:stretch>
        </p:blipFill>
        <p:spPr bwMode="auto">
          <a:xfrm>
            <a:off x="2749551" y="234950"/>
            <a:ext cx="7535863" cy="649605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5584" y="3962400"/>
            <a:ext cx="2076794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he-IL" sz="2800" dirty="0">
                <a:solidFill>
                  <a:srgbClr val="000066"/>
                </a:solidFill>
                <a:latin typeface="Comic Sans MS" panose="030F0702030302020204" pitchFamily="66" charset="0"/>
              </a:rPr>
              <a:t>Alexandria 1940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220200" y="2362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3723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Rosie Aug 2010\Conferences\Minerva 2010\1190000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5"/>
          <a:stretch>
            <a:fillRect/>
          </a:stretch>
        </p:blipFill>
        <p:spPr bwMode="auto">
          <a:xfrm>
            <a:off x="1981200" y="2135188"/>
            <a:ext cx="8382000" cy="449421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2362200" y="3060700"/>
            <a:ext cx="1905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he-IL" sz="2800" b="1">
                <a:solidFill>
                  <a:srgbClr val="000066"/>
                </a:solidFill>
                <a:latin typeface="Comic Sans MS" panose="030F0702030302020204" pitchFamily="66" charset="0"/>
              </a:rPr>
              <a:t># of members of family left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1752600" y="304801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he-IL" sz="4000">
                <a:solidFill>
                  <a:srgbClr val="000066"/>
                </a:solidFill>
                <a:latin typeface="Comic Sans MS" panose="030F0702030302020204" pitchFamily="66" charset="0"/>
              </a:rPr>
              <a:t>Cholera Epidemic 1865 – </a:t>
            </a:r>
            <a:r>
              <a:rPr lang="en-US" altLang="he-IL" sz="2800">
                <a:solidFill>
                  <a:srgbClr val="000066"/>
                </a:solidFill>
                <a:latin typeface="Comic Sans MS" panose="030F0702030302020204" pitchFamily="66" charset="0"/>
              </a:rPr>
              <a:t>page from 1866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10600" y="2743200"/>
            <a:ext cx="1219200" cy="6096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1905000" y="1219201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he-IL" sz="2800">
                <a:solidFill>
                  <a:srgbClr val="000066"/>
                </a:solidFill>
                <a:latin typeface="Comic Sans MS" panose="030F0702030302020204" pitchFamily="66" charset="0"/>
              </a:rPr>
              <a:t>Jerusalem Westerners (Mograbim)</a:t>
            </a:r>
          </a:p>
        </p:txBody>
      </p:sp>
    </p:spTree>
    <p:extLst>
      <p:ext uri="{BB962C8B-B14F-4D97-AF65-F5344CB8AC3E}">
        <p14:creationId xmlns:p14="http://schemas.microsoft.com/office/powerpoint/2010/main" val="6781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54" t="6911" r="17885" b="26736"/>
          <a:stretch/>
        </p:blipFill>
        <p:spPr>
          <a:xfrm>
            <a:off x="154095" y="33251"/>
            <a:ext cx="11861800" cy="682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5405" r="6044" b="40486"/>
          <a:stretch>
            <a:fillRect/>
          </a:stretch>
        </p:blipFill>
        <p:spPr bwMode="auto">
          <a:xfrm>
            <a:off x="1676400" y="152401"/>
            <a:ext cx="88392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352800" y="2209800"/>
            <a:ext cx="27432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676400" y="2895600"/>
            <a:ext cx="1752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048000" y="3581400"/>
            <a:ext cx="1752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209800" y="4110038"/>
            <a:ext cx="8305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2800" b="1" dirty="0">
                <a:solidFill>
                  <a:srgbClr val="00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Simple </a:t>
            </a:r>
            <a:r>
              <a:rPr lang="en-US" altLang="he-IL" sz="2800" b="1" dirty="0">
                <a:solidFill>
                  <a:srgbClr val="99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 CREATIVE – </a:t>
            </a:r>
            <a:r>
              <a:rPr lang="en-US" altLang="he-IL" sz="2000" b="1" dirty="0">
                <a:solidFill>
                  <a:srgbClr val="99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searches family &amp; first name </a:t>
            </a:r>
            <a:endParaRPr lang="en-US" altLang="he-IL" sz="2000" b="1" dirty="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2800" b="1" dirty="0">
                <a:solidFill>
                  <a:srgbClr val="00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Year:</a:t>
            </a:r>
            <a:r>
              <a:rPr lang="en-US" altLang="he-IL" sz="2800" dirty="0">
                <a:solidFill>
                  <a:srgbClr val="00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1839, 1840, </a:t>
            </a:r>
            <a:r>
              <a:rPr lang="en-US" altLang="he-IL" sz="2800" dirty="0" smtClean="0">
                <a:solidFill>
                  <a:srgbClr val="00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1849, 1855</a:t>
            </a:r>
            <a:r>
              <a:rPr lang="en-US" altLang="he-IL" sz="2800" dirty="0">
                <a:solidFill>
                  <a:srgbClr val="00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US" altLang="he-IL" sz="2800" dirty="0" smtClean="0">
                <a:solidFill>
                  <a:srgbClr val="00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1866, &amp; 1875</a:t>
            </a:r>
            <a:endParaRPr lang="en-US" altLang="he-IL" sz="2800" dirty="0">
              <a:solidFill>
                <a:srgbClr val="00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2800" dirty="0">
                <a:solidFill>
                  <a:srgbClr val="00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Matches/Begins with/Contains/Ends with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2800" b="1" dirty="0">
                <a:solidFill>
                  <a:srgbClr val="00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Language:</a:t>
            </a:r>
            <a:r>
              <a:rPr lang="en-US" altLang="he-IL" sz="2800" dirty="0">
                <a:solidFill>
                  <a:srgbClr val="00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English/Hebrew</a:t>
            </a:r>
          </a:p>
        </p:txBody>
      </p:sp>
    </p:spTree>
    <p:extLst>
      <p:ext uri="{BB962C8B-B14F-4D97-AF65-F5344CB8AC3E}">
        <p14:creationId xmlns:p14="http://schemas.microsoft.com/office/powerpoint/2010/main" val="8040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63" t="6585" r="18797" b="19382"/>
          <a:stretch/>
        </p:blipFill>
        <p:spPr>
          <a:xfrm>
            <a:off x="922713" y="1"/>
            <a:ext cx="10446327" cy="68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15027" r="8839" b="41257"/>
          <a:stretch>
            <a:fillRect/>
          </a:stretch>
        </p:blipFill>
        <p:spPr bwMode="auto">
          <a:xfrm>
            <a:off x="1752600" y="0"/>
            <a:ext cx="8763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48393" y="3805847"/>
            <a:ext cx="1123880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he-IL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Advanced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altLang="he-IL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Surname   Given Name  </a:t>
            </a:r>
            <a:r>
              <a:rPr lang="en-US" altLang="he-IL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he-IL" sz="2800" b="1" dirty="0">
                <a:solidFill>
                  <a:srgbClr val="993300"/>
                </a:solidFill>
                <a:latin typeface="Comic Sans MS" panose="030F0702030302020204" pitchFamily="66" charset="0"/>
              </a:rPr>
              <a:t>BE CREATIVE</a:t>
            </a:r>
            <a:endParaRPr lang="en-US" altLang="he-IL" sz="2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he-IL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Birth Place </a:t>
            </a:r>
            <a:r>
              <a:rPr lang="en-US" altLang="he-IL" sz="28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DropDown</a:t>
            </a:r>
            <a:r>
              <a:rPr lang="en-US" altLang="he-IL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List   </a:t>
            </a:r>
            <a:r>
              <a:rPr lang="en-US" altLang="he-IL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Country of Birth </a:t>
            </a:r>
            <a:r>
              <a:rPr lang="en-US" altLang="he-IL" sz="28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DropDown</a:t>
            </a:r>
            <a:r>
              <a:rPr lang="en-US" altLang="he-IL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List </a:t>
            </a:r>
            <a:br>
              <a:rPr lang="en-US" altLang="he-IL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</a:br>
            <a:r>
              <a:rPr lang="en-US" altLang="he-IL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Residence </a:t>
            </a:r>
            <a:r>
              <a:rPr lang="en-US" altLang="he-IL" sz="2800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DropDown</a:t>
            </a:r>
            <a:r>
              <a:rPr lang="en-US" altLang="he-IL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List     </a:t>
            </a:r>
            <a:r>
              <a:rPr lang="en-US" altLang="he-IL" sz="2800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Kolel</a:t>
            </a:r>
            <a:r>
              <a:rPr lang="en-US" altLang="he-IL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8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DropDown</a:t>
            </a:r>
            <a:r>
              <a:rPr lang="en-US" altLang="he-IL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List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he-IL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Occupation     </a:t>
            </a:r>
            <a:r>
              <a:rPr lang="en-US" altLang="he-IL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Economic Status</a:t>
            </a:r>
          </a:p>
        </p:txBody>
      </p:sp>
    </p:spTree>
    <p:extLst>
      <p:ext uri="{BB962C8B-B14F-4D97-AF65-F5344CB8AC3E}">
        <p14:creationId xmlns:p14="http://schemas.microsoft.com/office/powerpoint/2010/main" val="21974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2273" r="6808" b="16994"/>
          <a:stretch>
            <a:fillRect/>
          </a:stretch>
        </p:blipFill>
        <p:spPr bwMode="auto">
          <a:xfrm>
            <a:off x="1898650" y="3175"/>
            <a:ext cx="8464550" cy="685165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876800" y="3443288"/>
            <a:ext cx="548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he-IL" sz="28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Country of Birth</a:t>
            </a:r>
            <a:endParaRPr lang="en-US" altLang="he-IL" sz="28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1600200" y="2819400"/>
            <a:ext cx="3429000" cy="403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15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528" t="6790" r="24537" b="3663"/>
          <a:stretch/>
        </p:blipFill>
        <p:spPr>
          <a:xfrm>
            <a:off x="2468879" y="0"/>
            <a:ext cx="7356765" cy="6870523"/>
          </a:xfrm>
          <a:prstGeom prst="rect">
            <a:avLst/>
          </a:prstGeom>
        </p:spPr>
      </p:pic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6580910" y="3621578"/>
            <a:ext cx="3200400" cy="2895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81801" y="3443288"/>
            <a:ext cx="252984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he-IL" sz="28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Place of Birth</a:t>
            </a:r>
            <a:endParaRPr lang="en-US" altLang="he-IL" sz="28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12273" r="6808" b="19353"/>
          <a:stretch>
            <a:fillRect/>
          </a:stretch>
        </p:blipFill>
        <p:spPr bwMode="auto">
          <a:xfrm>
            <a:off x="1831975" y="79375"/>
            <a:ext cx="8382000" cy="662305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876800" y="3321367"/>
            <a:ext cx="548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he-IL" sz="28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Residence – </a:t>
            </a:r>
            <a:br>
              <a:rPr lang="en-US" altLang="he-IL" sz="2800" dirty="0" smtClean="0">
                <a:solidFill>
                  <a:srgbClr val="000066"/>
                </a:solidFill>
                <a:latin typeface="Comic Sans MS" panose="030F0702030302020204" pitchFamily="66" charset="0"/>
              </a:rPr>
            </a:br>
            <a:r>
              <a:rPr lang="en-US" altLang="he-IL" sz="2800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Eretz</a:t>
            </a:r>
            <a:r>
              <a:rPr lang="en-US" altLang="he-IL" sz="28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800" dirty="0">
                <a:solidFill>
                  <a:srgbClr val="000066"/>
                </a:solidFill>
                <a:latin typeface="Comic Sans MS" panose="030F0702030302020204" pitchFamily="66" charset="0"/>
              </a:rPr>
              <a:t>Israel / Ottoman Empire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1600200" y="2667000"/>
            <a:ext cx="3429000" cy="403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41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15901" r="8839" b="26393"/>
          <a:stretch>
            <a:fillRect/>
          </a:stretch>
        </p:blipFill>
        <p:spPr bwMode="auto">
          <a:xfrm>
            <a:off x="1676400" y="457200"/>
            <a:ext cx="8915400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5479474" y="3048000"/>
            <a:ext cx="3200400" cy="2895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58773" y="2972231"/>
            <a:ext cx="2469806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he-IL" sz="2800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Kolel</a:t>
            </a:r>
            <a:r>
              <a:rPr lang="en-US" altLang="he-IL" sz="28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– </a:t>
            </a:r>
            <a:br>
              <a:rPr lang="en-US" altLang="he-IL" sz="2800" dirty="0" smtClean="0">
                <a:solidFill>
                  <a:srgbClr val="000066"/>
                </a:solidFill>
                <a:latin typeface="Comic Sans MS" panose="030F0702030302020204" pitchFamily="66" charset="0"/>
              </a:rPr>
            </a:br>
            <a:r>
              <a:rPr lang="en-US" altLang="he-IL" sz="28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Congregation</a:t>
            </a:r>
            <a:endParaRPr lang="en-US" altLang="he-IL" sz="28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6829" y="457200"/>
            <a:ext cx="10681855" cy="5924550"/>
          </a:xfrm>
        </p:spPr>
        <p:txBody>
          <a:bodyPr/>
          <a:lstStyle/>
          <a:p>
            <a:pPr marL="533400" indent="-533400" algn="l" rtl="0">
              <a:lnSpc>
                <a:spcPct val="90000"/>
              </a:lnSpc>
              <a:buNone/>
            </a:pPr>
            <a:r>
              <a:rPr lang="en-US" altLang="he-IL" sz="4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Details Available in Censuses</a:t>
            </a:r>
            <a:r>
              <a:rPr lang="en-US" altLang="he-IL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(sometimes</a:t>
            </a:r>
            <a:r>
              <a:rPr lang="en-US" altLang="he-IL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</a:p>
          <a:p>
            <a:pPr marL="533400" indent="-533400" algn="l" rtl="0">
              <a:lnSpc>
                <a:spcPct val="90000"/>
              </a:lnSpc>
              <a:buNone/>
            </a:pPr>
            <a:endParaRPr lang="en-US" altLang="he-IL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marL="533400" indent="-533400" algn="l" rtl="0">
              <a:lnSpc>
                <a:spcPct val="90000"/>
              </a:lnSpc>
              <a:buFont typeface="Wingdings" panose="05000000000000000000" pitchFamily="2" charset="2"/>
              <a:buChar char=""/>
            </a:pPr>
            <a:r>
              <a:rPr lang="en-US" altLang="he-IL" dirty="0">
                <a:solidFill>
                  <a:srgbClr val="006600"/>
                </a:solidFill>
                <a:latin typeface="Comic Sans MS" panose="030F0702030302020204" pitchFamily="66" charset="0"/>
              </a:rPr>
              <a:t>Family name, first name, </a:t>
            </a:r>
          </a:p>
          <a:p>
            <a:pPr marL="533400" indent="-533400" algn="l" rtl="0">
              <a:lnSpc>
                <a:spcPct val="90000"/>
              </a:lnSpc>
              <a:buFont typeface="Wingdings" panose="05000000000000000000" pitchFamily="2" charset="2"/>
              <a:buChar char=""/>
            </a:pPr>
            <a:r>
              <a:rPr lang="en-US" altLang="he-IL" dirty="0">
                <a:solidFill>
                  <a:srgbClr val="006600"/>
                </a:solidFill>
                <a:latin typeface="Comic Sans MS" panose="030F0702030302020204" pitchFamily="66" charset="0"/>
              </a:rPr>
              <a:t>Age, date of </a:t>
            </a:r>
            <a:r>
              <a:rPr lang="en-US" altLang="he-IL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immigration, </a:t>
            </a:r>
            <a:endParaRPr lang="en-US" altLang="he-IL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marL="533400" indent="-533400" algn="l" rtl="0">
              <a:lnSpc>
                <a:spcPct val="90000"/>
              </a:lnSpc>
              <a:buFont typeface="Wingdings" panose="05000000000000000000" pitchFamily="2" charset="2"/>
              <a:buChar char=""/>
            </a:pPr>
            <a:r>
              <a:rPr lang="en-US" altLang="he-IL" dirty="0">
                <a:solidFill>
                  <a:srgbClr val="006600"/>
                </a:solidFill>
                <a:latin typeface="Comic Sans MS" panose="030F0702030302020204" pitchFamily="66" charset="0"/>
              </a:rPr>
              <a:t>Place of birth, marriage, </a:t>
            </a:r>
          </a:p>
          <a:p>
            <a:pPr marL="533400" indent="-533400" algn="l" rtl="0">
              <a:lnSpc>
                <a:spcPct val="90000"/>
              </a:lnSpc>
              <a:buFont typeface="Wingdings" panose="05000000000000000000" pitchFamily="2" charset="2"/>
              <a:buChar char=""/>
            </a:pPr>
            <a:r>
              <a:rPr lang="en-US" altLang="he-IL" dirty="0">
                <a:solidFill>
                  <a:srgbClr val="006600"/>
                </a:solidFill>
                <a:latin typeface="Comic Sans MS" panose="030F0702030302020204" pitchFamily="66" charset="0"/>
              </a:rPr>
              <a:t>Name of spouse </a:t>
            </a:r>
            <a:r>
              <a:rPr lang="en-US" altLang="he-IL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(not always)</a:t>
            </a:r>
            <a:r>
              <a:rPr lang="en-US" altLang="he-IL" dirty="0">
                <a:solidFill>
                  <a:srgbClr val="006600"/>
                </a:solidFill>
                <a:latin typeface="Comic Sans MS" panose="030F0702030302020204" pitchFamily="66" charset="0"/>
              </a:rPr>
              <a:t>, children and their ages </a:t>
            </a:r>
            <a:r>
              <a:rPr lang="en-US" altLang="he-IL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(not always)</a:t>
            </a:r>
            <a:r>
              <a:rPr lang="en-US" altLang="he-IL" dirty="0">
                <a:solidFill>
                  <a:srgbClr val="006600"/>
                </a:solidFill>
                <a:latin typeface="Comic Sans MS" panose="030F0702030302020204" pitchFamily="66" charset="0"/>
              </a:rPr>
              <a:t>, </a:t>
            </a:r>
          </a:p>
          <a:p>
            <a:pPr marL="533400" indent="-533400" algn="l" rtl="0">
              <a:lnSpc>
                <a:spcPct val="90000"/>
              </a:lnSpc>
              <a:buFont typeface="Wingdings" panose="05000000000000000000" pitchFamily="2" charset="2"/>
              <a:buChar char=""/>
            </a:pPr>
            <a:r>
              <a:rPr lang="en-US" altLang="he-IL" dirty="0">
                <a:solidFill>
                  <a:srgbClr val="006600"/>
                </a:solidFill>
                <a:latin typeface="Comic Sans MS" panose="030F0702030302020204" pitchFamily="66" charset="0"/>
              </a:rPr>
              <a:t>Occupation, financial status and notes</a:t>
            </a:r>
          </a:p>
          <a:p>
            <a:pPr marL="533400" indent="-533400" algn="l" rtl="0">
              <a:lnSpc>
                <a:spcPct val="90000"/>
              </a:lnSpc>
              <a:buFont typeface="Wingdings" panose="05000000000000000000" pitchFamily="2" charset="2"/>
              <a:buChar char=""/>
            </a:pPr>
            <a:r>
              <a:rPr lang="en-US" altLang="he-IL" dirty="0">
                <a:solidFill>
                  <a:srgbClr val="006600"/>
                </a:solidFill>
                <a:latin typeface="Comic Sans MS" panose="030F0702030302020204" pitchFamily="66" charset="0"/>
              </a:rPr>
              <a:t>Each </a:t>
            </a:r>
            <a:r>
              <a:rPr lang="en-US" altLang="he-IL" dirty="0" err="1" smtClean="0">
                <a:solidFill>
                  <a:srgbClr val="006600"/>
                </a:solidFill>
              </a:rPr>
              <a:t>Kolel</a:t>
            </a:r>
            <a:r>
              <a:rPr lang="en-US" altLang="he-IL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(usually refers to adult education in the area of religious studies, but here it refers to a congregation) includes </a:t>
            </a:r>
            <a:r>
              <a:rPr lang="en-US" altLang="he-IL" dirty="0">
                <a:solidFill>
                  <a:srgbClr val="006600"/>
                </a:solidFill>
                <a:latin typeface="Comic Sans MS" panose="030F0702030302020204" pitchFamily="66" charset="0"/>
              </a:rPr>
              <a:t>a list of leaders, the families, the widows and the orphans.</a:t>
            </a:r>
          </a:p>
        </p:txBody>
      </p:sp>
    </p:spTree>
    <p:extLst>
      <p:ext uri="{BB962C8B-B14F-4D97-AF65-F5344CB8AC3E}">
        <p14:creationId xmlns:p14="http://schemas.microsoft.com/office/powerpoint/2010/main" val="42237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montefior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101" y="1228899"/>
            <a:ext cx="3898900" cy="4525963"/>
          </a:xfr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55716" y="1320339"/>
            <a:ext cx="481168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he-IL" sz="44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The Jewish </a:t>
            </a:r>
            <a:r>
              <a:rPr lang="en-US" altLang="he-IL" sz="4400" dirty="0">
                <a:solidFill>
                  <a:srgbClr val="006600"/>
                </a:solidFill>
                <a:latin typeface="Comic Sans MS" panose="030F0702030302020204" pitchFamily="66" charset="0"/>
              </a:rPr>
              <a:t>community thanks Sir Moses Montefiore for his initiative </a:t>
            </a:r>
            <a:r>
              <a:rPr lang="en-US" altLang="he-IL" sz="44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183 </a:t>
            </a:r>
            <a:r>
              <a:rPr lang="en-US" altLang="he-IL" sz="4400" dirty="0">
                <a:solidFill>
                  <a:srgbClr val="006600"/>
                </a:solidFill>
                <a:latin typeface="Comic Sans MS" panose="030F0702030302020204" pitchFamily="66" charset="0"/>
              </a:rPr>
              <a:t>years ago!</a:t>
            </a:r>
          </a:p>
        </p:txBody>
      </p:sp>
    </p:spTree>
    <p:extLst>
      <p:ext uri="{BB962C8B-B14F-4D97-AF65-F5344CB8AC3E}">
        <p14:creationId xmlns:p14="http://schemas.microsoft.com/office/powerpoint/2010/main" val="35742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5140" y="124691"/>
            <a:ext cx="11388437" cy="65047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endParaRPr lang="en-US" altLang="he-IL" dirty="0" smtClean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altLang="he-IL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The most comprehensive document of the Jewish community in the 19</a:t>
            </a:r>
            <a:r>
              <a:rPr lang="en-US" altLang="he-IL" baseline="30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th</a:t>
            </a:r>
            <a:r>
              <a:rPr lang="en-US" altLang="he-IL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century in Palestine.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he-IL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en-US" altLang="he-IL" dirty="0" smtClean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US" altLang="he-IL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Other small databases dealing in part with the 19</a:t>
            </a:r>
            <a:r>
              <a:rPr lang="en-US" altLang="he-IL" baseline="30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US" altLang="he-IL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century in the Israel Genealogy Research Association Collection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altLang="he-IL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Baptisms 1839-1911 Christ </a:t>
            </a: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Church (809)</a:t>
            </a:r>
            <a:endParaRPr lang="en-US" altLang="he-IL" sz="2000" b="1" dirty="0" smtClean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altLang="he-IL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Births 1884-1940 </a:t>
            </a:r>
            <a:r>
              <a:rPr lang="en-US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Zikhron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omic Sans MS" panose="030F0702030302020204" pitchFamily="66" charset="0"/>
              </a:rPr>
              <a:t>Ya'akov</a:t>
            </a: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(3,429)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Burials 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and Cemeteries 1839-1980 Christ </a:t>
            </a: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Church (324)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Census </a:t>
            </a:r>
            <a:r>
              <a:rPr lang="en-US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Nufus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1886-1916 </a:t>
            </a: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Palestine – there are in Hebrew (8,211)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Immigration 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1882-1917 (329)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omic Sans MS" panose="030F0702030302020204" pitchFamily="66" charset="0"/>
              </a:rPr>
              <a:t>Kolel</a:t>
            </a: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Lists – males only 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1889-1932 (2,274)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Marriages of the Jewish community 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1847-1934 Syria (2,661)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Marriages 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and Divorces 1892-1940 </a:t>
            </a:r>
            <a:r>
              <a:rPr lang="en-US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Ketubot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Sephardic Community Jerusalem (16,506)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Mukhtar 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Books Jerusalem 1824-1915 (1,459)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Profession 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1889-1989 Hebrew Theatre (</a:t>
            </a: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614)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Residents 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1882-1911 </a:t>
            </a:r>
            <a:r>
              <a:rPr lang="en-US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Rishon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Letsiyon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 (1,194</a:t>
            </a: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Residents 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1898, 1927, 1930 </a:t>
            </a:r>
            <a:r>
              <a:rPr lang="en-US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Zikhron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Ya'akov</a:t>
            </a:r>
            <a:r>
              <a:rPr lang="en-US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 (255)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"/>
            </a:pPr>
            <a:endParaRPr lang="en-US" altLang="he-IL" sz="20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427" t="5967" r="18611" b="13068"/>
          <a:stretch/>
        </p:blipFill>
        <p:spPr>
          <a:xfrm>
            <a:off x="1442258" y="50798"/>
            <a:ext cx="9307484" cy="67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" y="-4033"/>
            <a:ext cx="12174649" cy="4077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73" y="3906976"/>
            <a:ext cx="116627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Registering to the website required – free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Phonetic matches or exact search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Virtual keyboard for Hebrew if you don’t have a Hebrew keyboard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Most names are transliterated from the original language (Hebrew &amp; English)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Current Search Filters - shows which search filters you have used to narrow down the original search</a:t>
            </a:r>
            <a:endParaRPr lang="he-IL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19" y="6157749"/>
            <a:ext cx="100833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https://genealogy.org.il</a:t>
            </a:r>
            <a:endParaRPr lang="he-IL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4" t="-237" r="20013" b="237"/>
          <a:stretch/>
        </p:blipFill>
        <p:spPr>
          <a:xfrm>
            <a:off x="339166" y="2315323"/>
            <a:ext cx="2755657" cy="4210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23" y="295330"/>
            <a:ext cx="2441454" cy="2698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21" y="3121657"/>
            <a:ext cx="2407209" cy="2698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705" y="0"/>
            <a:ext cx="2162941" cy="23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705" y="2320507"/>
            <a:ext cx="2329907" cy="2251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b="5639"/>
          <a:stretch/>
        </p:blipFill>
        <p:spPr>
          <a:xfrm>
            <a:off x="5773178" y="4369081"/>
            <a:ext cx="2243575" cy="2380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5201" y="126705"/>
            <a:ext cx="2365060" cy="67655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1" y="357447"/>
            <a:ext cx="19641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RIVLIN</a:t>
            </a:r>
            <a:endParaRPr lang="he-IL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" y="1238598"/>
            <a:ext cx="27183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All the collection</a:t>
            </a:r>
            <a:endParaRPr lang="he-IL" sz="3200" dirty="0"/>
          </a:p>
        </p:txBody>
      </p:sp>
      <p:sp>
        <p:nvSpPr>
          <p:cNvPr id="14" name="Down Arrow 13"/>
          <p:cNvSpPr/>
          <p:nvPr/>
        </p:nvSpPr>
        <p:spPr>
          <a:xfrm flipH="1">
            <a:off x="1375756" y="2377438"/>
            <a:ext cx="411481" cy="307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Down Arrow 15"/>
          <p:cNvSpPr/>
          <p:nvPr/>
        </p:nvSpPr>
        <p:spPr>
          <a:xfrm rot="16200000" flipH="1">
            <a:off x="2389888" y="624103"/>
            <a:ext cx="411481" cy="307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37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7431" y="3433309"/>
            <a:ext cx="4252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Edwardian Script ITC" panose="030303020407070D0804" pitchFamily="66" charset="0"/>
              </a:rPr>
              <a:t>Thank you</a:t>
            </a:r>
            <a:endParaRPr lang="en-US" sz="8800" dirty="0">
              <a:latin typeface="Edwardian Script ITC" panose="030303020407070D08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79" y="2154261"/>
            <a:ext cx="3537369" cy="235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959" y="4449791"/>
            <a:ext cx="1833863" cy="18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isr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 t="4709" r="24153" b="43140"/>
          <a:stretch>
            <a:fillRect/>
          </a:stretch>
        </p:blipFill>
        <p:spPr bwMode="auto">
          <a:xfrm>
            <a:off x="3617914" y="1046164"/>
            <a:ext cx="5329237" cy="5018087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3000375" y="2492375"/>
            <a:ext cx="40322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8183563" y="2060575"/>
            <a:ext cx="10080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048751" y="1125539"/>
            <a:ext cx="9001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>
                <a:solidFill>
                  <a:srgbClr val="3333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Safed 1839, 1875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385751" y="216806"/>
            <a:ext cx="82711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32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Communities in the </a:t>
            </a:r>
            <a:r>
              <a:rPr lang="en-US" altLang="he-IL" sz="3200" dirty="0" smtClean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censuses 1839 vs 1875</a:t>
            </a:r>
            <a:endParaRPr lang="en-US" altLang="he-IL" sz="3200" dirty="0">
              <a:solidFill>
                <a:srgbClr val="0066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8183563" y="2492375"/>
            <a:ext cx="14398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9551988" y="2420939"/>
            <a:ext cx="11160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>
                <a:solidFill>
                  <a:srgbClr val="3333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Tiberias 1839, 1875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3071813" y="4005263"/>
            <a:ext cx="25209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135189" y="3449639"/>
            <a:ext cx="1152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>
                <a:solidFill>
                  <a:srgbClr val="3333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Jaffa 1839, 1875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4008438" y="2060575"/>
            <a:ext cx="29527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3575050" y="1484313"/>
            <a:ext cx="38179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2566989" y="2349500"/>
            <a:ext cx="48974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8040688" y="2205038"/>
            <a:ext cx="14414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7319964" y="1844675"/>
            <a:ext cx="3348037" cy="4032250"/>
            <a:chOff x="3651" y="1162"/>
            <a:chExt cx="2109" cy="2540"/>
          </a:xfrm>
        </p:grpSpPr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>
              <a:off x="3878" y="2976"/>
              <a:ext cx="90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4785" y="2750"/>
              <a:ext cx="97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>
                  <a:solidFill>
                    <a:srgbClr val="333399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Jerusalem 1839, 1875</a:t>
              </a:r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H="1">
              <a:off x="3651" y="3294"/>
              <a:ext cx="122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4921" y="3125"/>
              <a:ext cx="72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>
                  <a:solidFill>
                    <a:srgbClr val="333399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Hebron 1839, 1875</a:t>
              </a:r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3923" y="2387"/>
              <a:ext cx="90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14" name="Text Box 22"/>
            <p:cNvSpPr txBox="1">
              <a:spLocks noChangeArrowheads="1"/>
            </p:cNvSpPr>
            <p:nvPr/>
          </p:nvSpPr>
          <p:spPr bwMode="auto">
            <a:xfrm>
              <a:off x="4830" y="2205"/>
              <a:ext cx="79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dirty="0" smtClean="0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Nablus </a:t>
              </a:r>
              <a:r>
                <a:rPr lang="en-US" altLang="he-IL" dirty="0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1839</a:t>
              </a:r>
            </a:p>
          </p:txBody>
        </p:sp>
        <p:sp>
          <p:nvSpPr>
            <p:cNvPr id="33815" name="Text Box 23"/>
            <p:cNvSpPr txBox="1">
              <a:spLocks noChangeArrowheads="1"/>
            </p:cNvSpPr>
            <p:nvPr/>
          </p:nvSpPr>
          <p:spPr bwMode="auto">
            <a:xfrm>
              <a:off x="5034" y="1162"/>
              <a:ext cx="7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dirty="0" err="1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Djermak</a:t>
              </a:r>
              <a:r>
                <a:rPr lang="en-US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he-IL" dirty="0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1839</a:t>
              </a: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4195" y="1298"/>
              <a:ext cx="63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4195" y="1570"/>
              <a:ext cx="90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18" name="Text Box 26"/>
            <p:cNvSpPr txBox="1">
              <a:spLocks noChangeArrowheads="1"/>
            </p:cNvSpPr>
            <p:nvPr/>
          </p:nvSpPr>
          <p:spPr bwMode="auto">
            <a:xfrm>
              <a:off x="5057" y="1525"/>
              <a:ext cx="70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>
                  <a:solidFill>
                    <a:srgbClr val="333399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Tiberias 1839, 1875</a:t>
              </a:r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>
              <a:off x="4105" y="1389"/>
              <a:ext cx="90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3000375" y="2492375"/>
            <a:ext cx="40322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flipH="1">
            <a:off x="3071813" y="4005263"/>
            <a:ext cx="25209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2566989" y="2349500"/>
            <a:ext cx="48974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H="1">
            <a:off x="3000375" y="2492375"/>
            <a:ext cx="40322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 flipH="1">
            <a:off x="3071813" y="4005263"/>
            <a:ext cx="25209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 flipH="1">
            <a:off x="4008438" y="2060575"/>
            <a:ext cx="29527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 flipH="1">
            <a:off x="2566989" y="2349500"/>
            <a:ext cx="48974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 flipH="1">
            <a:off x="3000375" y="2492375"/>
            <a:ext cx="40322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H="1">
            <a:off x="3071813" y="4005263"/>
            <a:ext cx="25209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29" name="Group 37"/>
          <p:cNvGrpSpPr>
            <a:grpSpLocks/>
          </p:cNvGrpSpPr>
          <p:nvPr/>
        </p:nvGrpSpPr>
        <p:grpSpPr bwMode="auto">
          <a:xfrm>
            <a:off x="1703389" y="1196975"/>
            <a:ext cx="5761037" cy="2808288"/>
            <a:chOff x="113" y="754"/>
            <a:chExt cx="3629" cy="1769"/>
          </a:xfrm>
        </p:grpSpPr>
        <p:sp>
          <p:nvSpPr>
            <p:cNvPr id="33830" name="Text Box 38"/>
            <p:cNvSpPr txBox="1">
              <a:spLocks noChangeArrowheads="1"/>
            </p:cNvSpPr>
            <p:nvPr/>
          </p:nvSpPr>
          <p:spPr bwMode="auto">
            <a:xfrm>
              <a:off x="476" y="1492"/>
              <a:ext cx="72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>
                  <a:solidFill>
                    <a:srgbClr val="333399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Haifa 1839, 1875</a:t>
              </a:r>
            </a:p>
          </p:txBody>
        </p:sp>
        <p:sp>
          <p:nvSpPr>
            <p:cNvPr id="33831" name="Text Box 39"/>
            <p:cNvSpPr txBox="1">
              <a:spLocks noChangeArrowheads="1"/>
            </p:cNvSpPr>
            <p:nvPr/>
          </p:nvSpPr>
          <p:spPr bwMode="auto">
            <a:xfrm>
              <a:off x="1020" y="981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Acre 1839</a:t>
              </a:r>
            </a:p>
          </p:txBody>
        </p:sp>
        <p:sp>
          <p:nvSpPr>
            <p:cNvPr id="33832" name="Text Box 40"/>
            <p:cNvSpPr txBox="1">
              <a:spLocks noChangeArrowheads="1"/>
            </p:cNvSpPr>
            <p:nvPr/>
          </p:nvSpPr>
          <p:spPr bwMode="auto">
            <a:xfrm>
              <a:off x="296" y="754"/>
              <a:ext cx="103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dirty="0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Sidon </a:t>
              </a:r>
              <a:r>
                <a:rPr lang="en-US" altLang="he-IL" dirty="0" smtClean="0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(</a:t>
              </a:r>
              <a:r>
                <a:rPr lang="en-US" altLang="he-IL" dirty="0" err="1" smtClean="0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Saida</a:t>
              </a:r>
              <a:r>
                <a:rPr lang="en-US" altLang="he-IL" dirty="0" smtClean="0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)</a:t>
              </a:r>
              <a:br>
                <a:rPr lang="en-US" altLang="he-IL" dirty="0" smtClean="0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</a:br>
              <a:r>
                <a:rPr lang="en-US" altLang="he-IL" dirty="0" smtClean="0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1839</a:t>
              </a:r>
              <a:endParaRPr lang="en-US" altLang="he-IL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3833" name="Text Box 41"/>
            <p:cNvSpPr txBox="1">
              <a:spLocks noChangeArrowheads="1"/>
            </p:cNvSpPr>
            <p:nvPr/>
          </p:nvSpPr>
          <p:spPr bwMode="auto">
            <a:xfrm>
              <a:off x="113" y="1212"/>
              <a:ext cx="8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>
                  <a:solidFill>
                    <a:srgbClr val="0066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Shefaram 1839</a:t>
              </a:r>
            </a:p>
          </p:txBody>
        </p:sp>
        <p:sp>
          <p:nvSpPr>
            <p:cNvPr id="33834" name="Line 42"/>
            <p:cNvSpPr>
              <a:spLocks noChangeShapeType="1"/>
            </p:cNvSpPr>
            <p:nvPr/>
          </p:nvSpPr>
          <p:spPr bwMode="auto">
            <a:xfrm flipH="1">
              <a:off x="1292" y="935"/>
              <a:ext cx="240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35" name="Line 43"/>
            <p:cNvSpPr>
              <a:spLocks noChangeShapeType="1"/>
            </p:cNvSpPr>
            <p:nvPr/>
          </p:nvSpPr>
          <p:spPr bwMode="auto">
            <a:xfrm flipH="1">
              <a:off x="1565" y="1298"/>
              <a:ext cx="186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36" name="Line 44"/>
            <p:cNvSpPr>
              <a:spLocks noChangeShapeType="1"/>
            </p:cNvSpPr>
            <p:nvPr/>
          </p:nvSpPr>
          <p:spPr bwMode="auto">
            <a:xfrm flipH="1">
              <a:off x="657" y="1480"/>
              <a:ext cx="308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37" name="Line 45"/>
            <p:cNvSpPr>
              <a:spLocks noChangeShapeType="1"/>
            </p:cNvSpPr>
            <p:nvPr/>
          </p:nvSpPr>
          <p:spPr bwMode="auto">
            <a:xfrm flipH="1">
              <a:off x="930" y="1570"/>
              <a:ext cx="254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38" name="Line 46"/>
            <p:cNvSpPr>
              <a:spLocks noChangeShapeType="1"/>
            </p:cNvSpPr>
            <p:nvPr/>
          </p:nvSpPr>
          <p:spPr bwMode="auto">
            <a:xfrm flipH="1">
              <a:off x="975" y="2523"/>
              <a:ext cx="15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7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563563"/>
          </a:xfrm>
        </p:spPr>
        <p:txBody>
          <a:bodyPr/>
          <a:lstStyle/>
          <a:p>
            <a:pPr rtl="0"/>
            <a:r>
              <a:rPr lang="en-US" altLang="he-IL" sz="4000">
                <a:solidFill>
                  <a:schemeClr val="accent2"/>
                </a:solidFill>
                <a:latin typeface="Comic Sans MS" panose="030F0702030302020204" pitchFamily="66" charset="0"/>
              </a:rPr>
              <a:t>                     Occupations </a:t>
            </a:r>
            <a:r>
              <a:rPr lang="en-US" altLang="he-IL" sz="3200">
                <a:solidFill>
                  <a:schemeClr val="accent2"/>
                </a:solidFill>
                <a:latin typeface="Comic Sans MS" panose="030F0702030302020204" pitchFamily="66" charset="0"/>
              </a:rPr>
              <a:t>(1839)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8799" y="838200"/>
            <a:ext cx="5968701" cy="5791200"/>
          </a:xfrm>
        </p:spPr>
        <p:txBody>
          <a:bodyPr/>
          <a:lstStyle/>
          <a:p>
            <a:pPr algn="l" rtl="0"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altLang="he-IL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25</a:t>
            </a:r>
            <a:r>
              <a:rPr lang="en-US" altLang="he-IL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%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have an occupation</a:t>
            </a:r>
            <a:b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listed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9%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 are “studying” – this includes adults in the </a:t>
            </a:r>
            <a:r>
              <a:rPr lang="en-US" altLang="he-IL" sz="28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Talmud, 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studying Psalms</a:t>
            </a:r>
            <a:r>
              <a:rPr lang="en-US" altLang="he-IL" sz="28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, 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etc.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Sometimes the occupation is listed in the financial status column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If listed as studying &amp; occupation, the occupation was chosen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"/>
            </a:pP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Rabbis and Sages, not </a:t>
            </a:r>
            <a:b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listed as occupation at </a:t>
            </a:r>
            <a:b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this stage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0660" y="1042599"/>
            <a:ext cx="4003196" cy="4944483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3561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altLang="he-IL" sz="3600">
                <a:solidFill>
                  <a:schemeClr val="accent2"/>
                </a:solidFill>
                <a:latin typeface="Comic Sans MS" panose="030F0702030302020204" pitchFamily="66" charset="0"/>
              </a:rPr>
              <a:t>The earliest date of someone born in Eretz Israel according to the census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295400"/>
            <a:ext cx="8458200" cy="5562600"/>
          </a:xfrm>
          <a:solidFill>
            <a:schemeClr val="bg1"/>
          </a:solidFill>
        </p:spPr>
        <p:txBody>
          <a:bodyPr/>
          <a:lstStyle/>
          <a:p>
            <a:pPr algn="l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n-US" altLang="he-IL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1749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he-IL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Shlomo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Sibon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age 90 lives in Safed, married, born in Safed</a:t>
            </a:r>
          </a:p>
          <a:p>
            <a:pPr algn="l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n-US" altLang="he-IL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1749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– Shimon </a:t>
            </a:r>
            <a:r>
              <a:rPr lang="en-US" altLang="he-IL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Maimaran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age 90 lives in Jerusalem, possibly available, </a:t>
            </a:r>
            <a:r>
              <a:rPr lang="en-US" altLang="he-IL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born in Jerusalem</a:t>
            </a:r>
          </a:p>
          <a:p>
            <a:pPr algn="l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n-US" altLang="he-IL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1759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– Avraham </a:t>
            </a:r>
            <a:r>
              <a:rPr lang="en-US" altLang="he-IL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Palatchi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age 80 lives in Safed, blind, </a:t>
            </a:r>
            <a:r>
              <a:rPr lang="en-US" altLang="he-IL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born in Safed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</a:p>
          <a:p>
            <a:pPr algn="l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n-US" altLang="he-IL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1759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he-IL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Elihau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Arazi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, age 80 </a:t>
            </a:r>
            <a:b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lives in Safed, lives with </a:t>
            </a:r>
            <a:b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grandson, </a:t>
            </a:r>
            <a:r>
              <a:rPr lang="en-US" altLang="he-IL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born in Safed</a:t>
            </a:r>
          </a:p>
          <a:p>
            <a:pPr algn="l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n-US" altLang="he-IL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1761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he-IL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Nehemia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Castel, </a:t>
            </a:r>
            <a:b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age 78 lives in Hebron, </a:t>
            </a:r>
            <a:b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available, </a:t>
            </a:r>
            <a:r>
              <a:rPr lang="en-US" altLang="he-IL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born in Gaza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 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en-US" altLang="he-IL" sz="28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354" y="3890355"/>
            <a:ext cx="3188645" cy="2367569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30377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r>
              <a:rPr lang="en-US" altLang="he-IL">
                <a:solidFill>
                  <a:schemeClr val="accent2"/>
                </a:solidFill>
                <a:latin typeface="Comic Sans MS" panose="030F0702030302020204" pitchFamily="66" charset="0"/>
              </a:rPr>
              <a:t>Genealogy even then!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990600"/>
            <a:ext cx="5410200" cy="5867400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Names of some Rabbis include lineage</a:t>
            </a:r>
          </a:p>
          <a:p>
            <a:pPr algn="l" rtl="0">
              <a:buFontTx/>
              <a:buNone/>
            </a:pP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Footnotes of the Sephardim in Jerusalem – Chief Rabbi </a:t>
            </a:r>
            <a:r>
              <a:rPr lang="en-US" altLang="he-IL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Navon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- 4</a:t>
            </a:r>
            <a:r>
              <a:rPr lang="en-US" altLang="he-IL" sz="2800" baseline="30000" dirty="0">
                <a:solidFill>
                  <a:srgbClr val="006600"/>
                </a:solidFill>
                <a:latin typeface="Comic Sans MS" panose="030F0702030302020204" pitchFamily="66" charset="0"/>
              </a:rPr>
              <a:t>th</a:t>
            </a: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 generation</a:t>
            </a:r>
          </a:p>
          <a:p>
            <a:pPr algn="l" rtl="0">
              <a:buFontTx/>
              <a:buNone/>
            </a:pP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4 mentions of a person being the grandson and great grandson of a Rabbi</a:t>
            </a:r>
          </a:p>
          <a:p>
            <a:pPr algn="l" rtl="0">
              <a:buFontTx/>
              <a:buNone/>
            </a:pP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11 mentions of being a grandson of …</a:t>
            </a:r>
          </a:p>
          <a:p>
            <a:pPr algn="l" rtl="0">
              <a:buFontTx/>
              <a:buNone/>
            </a:pPr>
            <a:r>
              <a:rPr lang="en-US" altLang="he-IL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2 mentions of being a grand daughter of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0" y="1338348"/>
            <a:ext cx="4088478" cy="5041669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3348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altLang="he-IL" sz="4000">
                <a:solidFill>
                  <a:schemeClr val="accent2"/>
                </a:solidFill>
                <a:latin typeface="Comic Sans MS" panose="030F0702030302020204" pitchFamily="66" charset="0"/>
              </a:rPr>
              <a:t>So many different descriptions for being poor 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447800"/>
            <a:ext cx="8458200" cy="5257800"/>
          </a:xfrm>
          <a:solidFill>
            <a:schemeClr val="bg1"/>
          </a:solidFill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he-IL" sz="2400"/>
              <a:t> </a:t>
            </a:r>
            <a:r>
              <a:rPr lang="en-US" altLang="he-IL" sz="2800">
                <a:solidFill>
                  <a:srgbClr val="006600"/>
                </a:solidFill>
                <a:latin typeface="Comic Sans MS" panose="030F0702030302020204" pitchFamily="66" charset="0"/>
              </a:rPr>
              <a:t>- </a:t>
            </a:r>
            <a:r>
              <a:rPr lang="en-US" altLang="he-IL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destitute, beggar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>אביון, נשאר אביון</a:t>
            </a:r>
            <a:endParaRPr lang="en-US" altLang="he-IL" sz="2800">
              <a:solidFill>
                <a:srgbClr val="006600"/>
              </a:solidFill>
              <a:latin typeface="Comic Sans MS" panose="030F0702030302020204" pitchFamily="66" charset="0"/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he-IL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poverty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</a:rPr>
              <a:t> - 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>בדוחק גדול, בדוחק גמור, בדוחק ובצער, בדוחק ישיבות, בדוחק למדן, בדוחק </a:t>
            </a:r>
            <a:r>
              <a:rPr lang="en-US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/>
            </a:r>
            <a:br>
              <a:rPr lang="en-US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</a:b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>מקצבתו, בדוחק עני, </a:t>
            </a:r>
            <a:r>
              <a:rPr lang="en-US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/>
            </a:r>
            <a:br>
              <a:rPr lang="en-US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</a:b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>בדוחק, נזון בדוחק,</a:t>
            </a:r>
            <a:endParaRPr lang="en-US" altLang="he-IL" sz="2800">
              <a:solidFill>
                <a:srgbClr val="006600"/>
              </a:solidFill>
              <a:latin typeface="Comic Sans MS" panose="030F0702030302020204" pitchFamily="66" charset="0"/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he-IL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impoverished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</a:rPr>
              <a:t> - 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>ירד מנכסיו,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80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en-US" altLang="he-IL" sz="280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>ירד,</a:t>
            </a:r>
            <a:endParaRPr lang="en-US" altLang="he-IL" sz="2800">
              <a:solidFill>
                <a:srgbClr val="006600"/>
              </a:solidFill>
              <a:latin typeface="Comic Sans MS" panose="030F0702030302020204" pitchFamily="66" charset="0"/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he-IL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charity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</a:rPr>
              <a:t> - 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>מצדקה,</a:t>
            </a:r>
            <a:endParaRPr lang="en-US" altLang="he-IL" sz="2800">
              <a:solidFill>
                <a:srgbClr val="006600"/>
              </a:solidFill>
              <a:latin typeface="Comic Sans MS" panose="030F0702030302020204" pitchFamily="66" charset="0"/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he-IL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dole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</a:rPr>
              <a:t> - 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>מקצבתו,</a:t>
            </a:r>
            <a:endParaRPr lang="en-US" altLang="he-IL" sz="2800">
              <a:solidFill>
                <a:srgbClr val="006600"/>
              </a:solidFill>
              <a:latin typeface="Comic Sans MS" panose="030F0702030302020204" pitchFamily="66" charset="0"/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he-IL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needy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</a:rPr>
              <a:t> - 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>נצרך,</a:t>
            </a:r>
            <a:endParaRPr lang="en-US" altLang="he-IL" sz="2800">
              <a:solidFill>
                <a:srgbClr val="006600"/>
              </a:solidFill>
              <a:latin typeface="Comic Sans MS" panose="030F0702030302020204" pitchFamily="66" charset="0"/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he-IL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poor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</a:rPr>
              <a:t> - </a:t>
            </a:r>
            <a:r>
              <a:rPr lang="he-IL" altLang="he-IL" sz="2800">
                <a:solidFill>
                  <a:srgbClr val="006600"/>
                </a:solidFill>
                <a:latin typeface="Comic Sans MS" panose="030F0702030302020204" pitchFamily="66" charset="0"/>
                <a:cs typeface="David" panose="020E0502060401010101" pitchFamily="34" charset="-79"/>
              </a:rPr>
              <a:t>עני, עני גמור, עני דחוק, עני הגון נ"א, עני ואביון, עני ודל, עני וירד מנכסיו, עני ורש, עני מטופל, עני וסומא, עני מרוד, עני ס"נ,</a:t>
            </a:r>
            <a:endParaRPr lang="en-US" altLang="he-IL" sz="2800">
              <a:solidFill>
                <a:srgbClr val="006600"/>
              </a:solidFill>
              <a:latin typeface="Comic Sans MS" panose="030F0702030302020204" pitchFamily="66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40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he-IL" sz="4000" b="1">
                <a:solidFill>
                  <a:srgbClr val="000066"/>
                </a:solidFill>
                <a:latin typeface="Comic Sans MS" panose="030F0702030302020204" pitchFamily="66" charset="0"/>
              </a:rPr>
              <a:t>Growth of Jewish Population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467087"/>
              </p:ext>
            </p:extLst>
          </p:nvPr>
        </p:nvGraphicFramePr>
        <p:xfrm>
          <a:off x="1981200" y="1219200"/>
          <a:ext cx="8229600" cy="3535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1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Year</a:t>
                      </a:r>
                      <a:endParaRPr lang="en-US" sz="28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latin typeface="Comic Sans MS" pitchFamily="66" charset="0"/>
                        </a:rPr>
                        <a:t>Number of Souls</a:t>
                      </a:r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latin typeface="Comic Sans MS" pitchFamily="66" charset="0"/>
                        </a:rPr>
                        <a:t>Family Units</a:t>
                      </a:r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4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1839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6,570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2,764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14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1849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8,853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3,985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14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1855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9,952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4,180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14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1866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13,224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5,474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795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1875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24,365 approx.</a:t>
                      </a:r>
                      <a:endParaRPr lang="en-US" sz="2800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Hard to calculate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– double listings</a:t>
                      </a:r>
                      <a:endParaRPr lang="en-US" sz="28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25" name="TextBox 5"/>
          <p:cNvSpPr txBox="1">
            <a:spLocks noChangeArrowheads="1"/>
          </p:cNvSpPr>
          <p:nvPr/>
        </p:nvSpPr>
        <p:spPr bwMode="auto">
          <a:xfrm>
            <a:off x="1752600" y="4953001"/>
            <a:ext cx="8686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he-IL" dirty="0">
                <a:solidFill>
                  <a:srgbClr val="006600"/>
                </a:solidFill>
                <a:latin typeface="Comic Sans MS" panose="030F0702030302020204" pitchFamily="66" charset="0"/>
              </a:rPr>
              <a:t>Note that in 1875, many people were listed more than once (e.g. Rabbi &amp; community heads on separate lists, but also with their families.  In Jerusalem in particular among the Sephardim, most of the widows were listed twice - once by address and again on the separate widows lists.  Since there are very few actual names, it was  impossible to </a:t>
            </a:r>
            <a:r>
              <a:rPr lang="en-US" altLang="he-IL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link </a:t>
            </a:r>
            <a:r>
              <a:rPr lang="en-US" altLang="he-IL" dirty="0">
                <a:solidFill>
                  <a:srgbClr val="006600"/>
                </a:solidFill>
                <a:latin typeface="Comic Sans MS" panose="030F0702030302020204" pitchFamily="66" charset="0"/>
              </a:rPr>
              <a:t>the separate listings.  This is all true for previous censuses as well, but not in such great numbers. </a:t>
            </a: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3737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16954" r="16911" b="33037"/>
          <a:stretch>
            <a:fillRect/>
          </a:stretch>
        </p:blipFill>
        <p:spPr bwMode="auto">
          <a:xfrm>
            <a:off x="1676400" y="923925"/>
            <a:ext cx="8839200" cy="5589588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81200" y="304801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he-IL" sz="2800" dirty="0">
                <a:solidFill>
                  <a:srgbClr val="000066"/>
                </a:solidFill>
                <a:latin typeface="Comic Sans MS" panose="030F0702030302020204" pitchFamily="66" charset="0"/>
              </a:rPr>
              <a:t>Orphans &amp; Widows Safed </a:t>
            </a:r>
            <a:r>
              <a:rPr lang="en-US" altLang="he-IL" sz="28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1839</a:t>
            </a:r>
            <a:endParaRPr lang="en-US" altLang="he-IL" sz="28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8382000" y="59436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4963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546</Words>
  <Application>Microsoft Office PowerPoint</Application>
  <PresentationFormat>Widescreen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David</vt:lpstr>
      <vt:lpstr>Edwardian Script ITC</vt:lpstr>
      <vt:lpstr>Times New Roman</vt:lpstr>
      <vt:lpstr>Wingdings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The Montefiore Censuses in the 19th Century © Genealogy Sources in Israel for Every One </vt:lpstr>
      <vt:lpstr>PowerPoint Presentation</vt:lpstr>
      <vt:lpstr>PowerPoint Presentation</vt:lpstr>
      <vt:lpstr>                     Occupations (1839)</vt:lpstr>
      <vt:lpstr>The earliest date of someone born in Eretz Israel according to the census</vt:lpstr>
      <vt:lpstr>Genealogy even then!</vt:lpstr>
      <vt:lpstr>So many different descriptions for being poor !</vt:lpstr>
      <vt:lpstr>Growth of Jewish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</cp:revision>
  <dcterms:created xsi:type="dcterms:W3CDTF">2021-10-28T11:33:38Z</dcterms:created>
  <dcterms:modified xsi:type="dcterms:W3CDTF">2021-12-08T16:29:02Z</dcterms:modified>
</cp:coreProperties>
</file>