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eb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39"/>
  </p:notesMasterIdLst>
  <p:sldIdLst>
    <p:sldId id="292" r:id="rId2"/>
    <p:sldId id="294" r:id="rId3"/>
    <p:sldId id="257" r:id="rId4"/>
    <p:sldId id="290"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3"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1" d="100"/>
          <a:sy n="111" d="100"/>
        </p:scale>
        <p:origin x="5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rdan Gendra" userId="6bdb21edfec4927d" providerId="LiveId" clId="{145EF867-53DA-430C-9773-F214F2936F10}"/>
    <pc:docChg chg="custSel addSld delSld modSld sldOrd">
      <pc:chgData name="Jordan Gendra" userId="6bdb21edfec4927d" providerId="LiveId" clId="{145EF867-53DA-430C-9773-F214F2936F10}" dt="2020-12-29T23:10:55.238" v="889"/>
      <pc:docMkLst>
        <pc:docMk/>
      </pc:docMkLst>
      <pc:sldChg chg="del">
        <pc:chgData name="Jordan Gendra" userId="6bdb21edfec4927d" providerId="LiveId" clId="{145EF867-53DA-430C-9773-F214F2936F10}" dt="2020-12-29T22:46:24.243" v="882" actId="47"/>
        <pc:sldMkLst>
          <pc:docMk/>
          <pc:sldMk cId="1119639535" sldId="256"/>
        </pc:sldMkLst>
      </pc:sldChg>
      <pc:sldChg chg="addSp delSp modSp mod">
        <pc:chgData name="Jordan Gendra" userId="6bdb21edfec4927d" providerId="LiveId" clId="{145EF867-53DA-430C-9773-F214F2936F10}" dt="2020-12-29T23:09:53.004" v="886"/>
        <pc:sldMkLst>
          <pc:docMk/>
          <pc:sldMk cId="3319846631" sldId="257"/>
        </pc:sldMkLst>
        <pc:spChg chg="mod">
          <ac:chgData name="Jordan Gendra" userId="6bdb21edfec4927d" providerId="LiveId" clId="{145EF867-53DA-430C-9773-F214F2936F10}" dt="2020-12-24T01:52:07.908" v="26" actId="20577"/>
          <ac:spMkLst>
            <pc:docMk/>
            <pc:sldMk cId="3319846631" sldId="257"/>
            <ac:spMk id="2" creationId="{112B1D3C-7039-4E74-B5A7-4899171814F5}"/>
          </ac:spMkLst>
        </pc:spChg>
        <pc:spChg chg="mod">
          <ac:chgData name="Jordan Gendra" userId="6bdb21edfec4927d" providerId="LiveId" clId="{145EF867-53DA-430C-9773-F214F2936F10}" dt="2020-12-29T19:00:58.402" v="689" actId="207"/>
          <ac:spMkLst>
            <pc:docMk/>
            <pc:sldMk cId="3319846631" sldId="257"/>
            <ac:spMk id="3" creationId="{2CFC34A8-ABA4-41FD-9B34-BECFC240CB64}"/>
          </ac:spMkLst>
        </pc:spChg>
        <pc:picChg chg="add del mod">
          <ac:chgData name="Jordan Gendra" userId="6bdb21edfec4927d" providerId="LiveId" clId="{145EF867-53DA-430C-9773-F214F2936F10}" dt="2020-12-29T23:09:48.313" v="884"/>
          <ac:picMkLst>
            <pc:docMk/>
            <pc:sldMk cId="3319846631" sldId="257"/>
            <ac:picMk id="4" creationId="{366732A3-9F3C-4D51-BA48-63D97CCC186F}"/>
          </ac:picMkLst>
        </pc:picChg>
        <pc:picChg chg="add del mod">
          <ac:chgData name="Jordan Gendra" userId="6bdb21edfec4927d" providerId="LiveId" clId="{145EF867-53DA-430C-9773-F214F2936F10}" dt="2020-12-29T23:09:53.004" v="886"/>
          <ac:picMkLst>
            <pc:docMk/>
            <pc:sldMk cId="3319846631" sldId="257"/>
            <ac:picMk id="5" creationId="{99A6B810-84FC-4883-AF88-388BA9DF2A06}"/>
          </ac:picMkLst>
        </pc:picChg>
      </pc:sldChg>
      <pc:sldChg chg="modSp mod">
        <pc:chgData name="Jordan Gendra" userId="6bdb21edfec4927d" providerId="LiveId" clId="{145EF867-53DA-430C-9773-F214F2936F10}" dt="2020-12-29T19:14:15.502" v="823" actId="6549"/>
        <pc:sldMkLst>
          <pc:docMk/>
          <pc:sldMk cId="3655418733" sldId="265"/>
        </pc:sldMkLst>
        <pc:spChg chg="mod">
          <ac:chgData name="Jordan Gendra" userId="6bdb21edfec4927d" providerId="LiveId" clId="{145EF867-53DA-430C-9773-F214F2936F10}" dt="2020-12-29T19:14:15.502" v="823" actId="6549"/>
          <ac:spMkLst>
            <pc:docMk/>
            <pc:sldMk cId="3655418733" sldId="265"/>
            <ac:spMk id="6" creationId="{4B222E19-BB07-488D-9BD7-8CC700987ECF}"/>
          </ac:spMkLst>
        </pc:spChg>
      </pc:sldChg>
      <pc:sldChg chg="addSp delSp modSp add mod">
        <pc:chgData name="Jordan Gendra" userId="6bdb21edfec4927d" providerId="LiveId" clId="{145EF867-53DA-430C-9773-F214F2936F10}" dt="2020-12-29T19:09:57.201" v="818" actId="20577"/>
        <pc:sldMkLst>
          <pc:docMk/>
          <pc:sldMk cId="1293116140" sldId="290"/>
        </pc:sldMkLst>
        <pc:spChg chg="mod">
          <ac:chgData name="Jordan Gendra" userId="6bdb21edfec4927d" providerId="LiveId" clId="{145EF867-53DA-430C-9773-F214F2936F10}" dt="2020-12-29T19:09:57.201" v="818" actId="20577"/>
          <ac:spMkLst>
            <pc:docMk/>
            <pc:sldMk cId="1293116140" sldId="290"/>
            <ac:spMk id="2" creationId="{112B1D3C-7039-4E74-B5A7-4899171814F5}"/>
          </ac:spMkLst>
        </pc:spChg>
        <pc:spChg chg="del mod">
          <ac:chgData name="Jordan Gendra" userId="6bdb21edfec4927d" providerId="LiveId" clId="{145EF867-53DA-430C-9773-F214F2936F10}" dt="2020-12-29T19:08:12.293" v="721" actId="21"/>
          <ac:spMkLst>
            <pc:docMk/>
            <pc:sldMk cId="1293116140" sldId="290"/>
            <ac:spMk id="3" creationId="{2CFC34A8-ABA4-41FD-9B34-BECFC240CB64}"/>
          </ac:spMkLst>
        </pc:spChg>
        <pc:spChg chg="add del mod">
          <ac:chgData name="Jordan Gendra" userId="6bdb21edfec4927d" providerId="LiveId" clId="{145EF867-53DA-430C-9773-F214F2936F10}" dt="2020-12-29T19:08:51.025" v="722" actId="931"/>
          <ac:spMkLst>
            <pc:docMk/>
            <pc:sldMk cId="1293116140" sldId="290"/>
            <ac:spMk id="5" creationId="{8FBE5503-E864-48AA-9160-825B3DE91A24}"/>
          </ac:spMkLst>
        </pc:spChg>
        <pc:picChg chg="add mod">
          <ac:chgData name="Jordan Gendra" userId="6bdb21edfec4927d" providerId="LiveId" clId="{145EF867-53DA-430C-9773-F214F2936F10}" dt="2020-12-29T19:08:51.025" v="722" actId="931"/>
          <ac:picMkLst>
            <pc:docMk/>
            <pc:sldMk cId="1293116140" sldId="290"/>
            <ac:picMk id="7" creationId="{1226AFDF-B3BD-4FE5-AC99-DE2684F21A51}"/>
          </ac:picMkLst>
        </pc:picChg>
      </pc:sldChg>
      <pc:sldChg chg="new del">
        <pc:chgData name="Jordan Gendra" userId="6bdb21edfec4927d" providerId="LiveId" clId="{145EF867-53DA-430C-9773-F214F2936F10}" dt="2020-12-29T22:44:17.064" v="826" actId="2696"/>
        <pc:sldMkLst>
          <pc:docMk/>
          <pc:sldMk cId="1412869990" sldId="291"/>
        </pc:sldMkLst>
      </pc:sldChg>
      <pc:sldChg chg="addSp delSp modSp add mod ord">
        <pc:chgData name="Jordan Gendra" userId="6bdb21edfec4927d" providerId="LiveId" clId="{145EF867-53DA-430C-9773-F214F2936F10}" dt="2020-12-29T23:10:00.052" v="888"/>
        <pc:sldMkLst>
          <pc:docMk/>
          <pc:sldMk cId="2617878447" sldId="292"/>
        </pc:sldMkLst>
        <pc:spChg chg="mod">
          <ac:chgData name="Jordan Gendra" userId="6bdb21edfec4927d" providerId="LiveId" clId="{145EF867-53DA-430C-9773-F214F2936F10}" dt="2020-12-29T22:45:12.830" v="833" actId="2711"/>
          <ac:spMkLst>
            <pc:docMk/>
            <pc:sldMk cId="2617878447" sldId="292"/>
            <ac:spMk id="5" creationId="{93FEF7F3-B422-4E47-B968-762C23491FCB}"/>
          </ac:spMkLst>
        </pc:spChg>
        <pc:spChg chg="mod">
          <ac:chgData name="Jordan Gendra" userId="6bdb21edfec4927d" providerId="LiveId" clId="{145EF867-53DA-430C-9773-F214F2936F10}" dt="2020-12-29T22:45:34.668" v="880" actId="20577"/>
          <ac:spMkLst>
            <pc:docMk/>
            <pc:sldMk cId="2617878447" sldId="292"/>
            <ac:spMk id="6" creationId="{152D1916-4A56-B540-9C6A-B7220E41EFD7}"/>
          </ac:spMkLst>
        </pc:spChg>
        <pc:picChg chg="add del mod">
          <ac:chgData name="Jordan Gendra" userId="6bdb21edfec4927d" providerId="LiveId" clId="{145EF867-53DA-430C-9773-F214F2936F10}" dt="2020-12-29T23:10:00.052" v="888"/>
          <ac:picMkLst>
            <pc:docMk/>
            <pc:sldMk cId="2617878447" sldId="292"/>
            <ac:picMk id="8" creationId="{F6BCBE61-95F1-453B-B1C8-035F373FABC0}"/>
          </ac:picMkLst>
        </pc:picChg>
      </pc:sldChg>
      <pc:sldChg chg="add">
        <pc:chgData name="Jordan Gendra" userId="6bdb21edfec4927d" providerId="LiveId" clId="{145EF867-53DA-430C-9773-F214F2936F10}" dt="2020-12-29T22:46:13.790" v="881"/>
        <pc:sldMkLst>
          <pc:docMk/>
          <pc:sldMk cId="1328841795" sldId="293"/>
        </pc:sldMkLst>
      </pc:sldChg>
      <pc:sldChg chg="add">
        <pc:chgData name="Jordan Gendra" userId="6bdb21edfec4927d" providerId="LiveId" clId="{145EF867-53DA-430C-9773-F214F2936F10}" dt="2020-12-29T23:10:55.238" v="889"/>
        <pc:sldMkLst>
          <pc:docMk/>
          <pc:sldMk cId="3247185222" sldId="29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68C6A9-0C4E-4EC8-8E8C-F3045F9C1FFD}" type="datetimeFigureOut">
              <a:rPr lang="en-US" smtClean="0"/>
              <a:t>12/29/2020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E294CF-76B1-4CA1-9DEF-149CCAF67337}" type="slidenum">
              <a:rPr lang="en-US" smtClean="0"/>
              <a:t>‹#›</a:t>
            </a:fld>
            <a:endParaRPr lang="en-US"/>
          </a:p>
        </p:txBody>
      </p:sp>
    </p:spTree>
    <p:extLst>
      <p:ext uri="{BB962C8B-B14F-4D97-AF65-F5344CB8AC3E}">
        <p14:creationId xmlns:p14="http://schemas.microsoft.com/office/powerpoint/2010/main" val="2401323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5B93B9-1FA2-184E-9F44-0E87057F37CD}" type="slidenum">
              <a:rPr lang="en-US" smtClean="0"/>
              <a:t>2</a:t>
            </a:fld>
            <a:endParaRPr lang="en-US"/>
          </a:p>
        </p:txBody>
      </p:sp>
    </p:spTree>
    <p:extLst>
      <p:ext uri="{BB962C8B-B14F-4D97-AF65-F5344CB8AC3E}">
        <p14:creationId xmlns:p14="http://schemas.microsoft.com/office/powerpoint/2010/main" val="2871917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12/29/2020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12/29/2020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12/29/2020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12/29/2020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2">
                    <a:lumMod val="7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12/29/2020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12/29/2020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12/29/2020</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12/29/2020</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12/29/2020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12/29/2020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12/29/2020</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12/29/2020</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cahjp.nli.org.il/"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cimetierejuifcasablanca.com/site/" TargetMode="External"/><Relationship Id="rId2" Type="http://schemas.openxmlformats.org/officeDocument/2006/relationships/hyperlink" Target="https://www.beit-hahayim-tanger.com/" TargetMode="External"/><Relationship Id="rId1" Type="http://schemas.openxmlformats.org/officeDocument/2006/relationships/slideLayout" Target="../slideLayouts/slideLayout2.xml"/><Relationship Id="rId6" Type="http://schemas.openxmlformats.org/officeDocument/2006/relationships/hyperlink" Target="http://www.gallica.bnf.fr/" TargetMode="External"/><Relationship Id="rId5" Type="http://schemas.openxmlformats.org/officeDocument/2006/relationships/hyperlink" Target="http://www.cementeriojudiotetuan.org/" TargetMode="External"/><Relationship Id="rId4" Type="http://schemas.openxmlformats.org/officeDocument/2006/relationships/hyperlink" Target="http://www.cimetierejuifmarrakech.com/"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hyperlink" Target="http://cahjp.nli.org.il/content/livorno-jewish-community-and-organizations" TargetMode="External"/><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hyperlink" Target="https://www.archiviodistato.firenze.it/archividigitali/cerca/"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cahjp.nli.org.il/search-holdings"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www.diplomatie.gouv.fr/fr/archives-diplomatiques/informations-pratiques/site-de-nantes/"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sephardicgen.org/"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search.lma.gov.uk/LMA_Doc/Lma_4521.pdf" TargetMode="External"/><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hyperlink" Target="https://www.sephardicgen.com/databases/BevisMarriagesSrchFrm.html" TargetMode="External"/><Relationship Id="rId4" Type="http://schemas.openxmlformats.org/officeDocument/2006/relationships/hyperlink" Target="https://www.sephardicgen.com/databases/KetubotWrittenByHakhamAylionSrchFrm.html"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catalog.hathitrust.org/Record/101937355" TargetMode="External"/><Relationship Id="rId2" Type="http://schemas.openxmlformats.org/officeDocument/2006/relationships/hyperlink" Target="https://www.nationalarchives.gi/Inhabitants.aspx" TargetMode="Externa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4.webp"/><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hyperlink" Target="https://www.persee.fr/doc/hispa_0007-4640_1974_num_76_1_4144" TargetMode="External"/></Relationships>
</file>

<file path=ppt/slides/_rels/slide35.xml.rels><?xml version="1.0" encoding="UTF-8" standalone="yes"?>
<Relationships xmlns="http://schemas.openxmlformats.org/package/2006/relationships"><Relationship Id="rId2" Type="http://schemas.openxmlformats.org/officeDocument/2006/relationships/hyperlink" Target="https://www.departement06.fr/expositions-et-publications/instruments-de-recherches-2898.html"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09DA0E-BE03-0347-8673-FA4606607F20}"/>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906A5D93-E8C6-A147-8103-76BBF9E607A5}"/>
              </a:ext>
            </a:extLst>
          </p:cNvPr>
          <p:cNvPicPr>
            <a:picLocks noChangeAspect="1"/>
          </p:cNvPicPr>
          <p:nvPr/>
        </p:nvPicPr>
        <p:blipFill rotWithShape="1">
          <a:blip r:embed="rId3">
            <a:alphaModFix amt="20000"/>
          </a:blip>
          <a:srcRect r="4655" b="4909"/>
          <a:stretch/>
        </p:blipFill>
        <p:spPr>
          <a:xfrm>
            <a:off x="6452446" y="469477"/>
            <a:ext cx="5739554" cy="6388523"/>
          </a:xfrm>
          <a:prstGeom prst="rect">
            <a:avLst/>
          </a:prstGeom>
        </p:spPr>
      </p:pic>
      <p:sp>
        <p:nvSpPr>
          <p:cNvPr id="5" name="TextBox 4">
            <a:extLst>
              <a:ext uri="{FF2B5EF4-FFF2-40B4-BE49-F238E27FC236}">
                <a16:creationId xmlns:a16="http://schemas.microsoft.com/office/drawing/2014/main" id="{93FEF7F3-B422-4E47-B968-762C23491FCB}"/>
              </a:ext>
            </a:extLst>
          </p:cNvPr>
          <p:cNvSpPr txBox="1"/>
          <p:nvPr/>
        </p:nvSpPr>
        <p:spPr>
          <a:xfrm>
            <a:off x="888186" y="1720840"/>
            <a:ext cx="6023749" cy="3416320"/>
          </a:xfrm>
          <a:prstGeom prst="rect">
            <a:avLst/>
          </a:prstGeom>
          <a:noFill/>
        </p:spPr>
        <p:txBody>
          <a:bodyPr wrap="square" rtlCol="0">
            <a:spAutoFit/>
          </a:bodyPr>
          <a:lstStyle/>
          <a:p>
            <a:r>
              <a:rPr lang="es-ES" sz="5400" dirty="0" err="1">
                <a:solidFill>
                  <a:schemeClr val="bg1"/>
                </a:solidFill>
                <a:latin typeface="Avenir Medium" panose="02000503020000020003"/>
              </a:rPr>
              <a:t>Tracing</a:t>
            </a:r>
            <a:r>
              <a:rPr lang="es-ES" sz="5400" dirty="0">
                <a:solidFill>
                  <a:schemeClr val="bg1"/>
                </a:solidFill>
                <a:latin typeface="Avenir Medium" panose="02000503020000020003"/>
              </a:rPr>
              <a:t> </a:t>
            </a:r>
            <a:r>
              <a:rPr lang="es-ES" sz="5400" dirty="0" err="1">
                <a:solidFill>
                  <a:schemeClr val="bg1"/>
                </a:solidFill>
                <a:latin typeface="Avenir Medium" panose="02000503020000020003"/>
              </a:rPr>
              <a:t>the</a:t>
            </a:r>
            <a:r>
              <a:rPr lang="es-ES" sz="5400" dirty="0">
                <a:solidFill>
                  <a:schemeClr val="bg1"/>
                </a:solidFill>
                <a:latin typeface="Avenir Medium" panose="02000503020000020003"/>
              </a:rPr>
              <a:t> </a:t>
            </a:r>
            <a:r>
              <a:rPr lang="es-ES" sz="5400" dirty="0" err="1">
                <a:solidFill>
                  <a:schemeClr val="bg1"/>
                </a:solidFill>
                <a:latin typeface="Avenir Medium" panose="02000503020000020003"/>
              </a:rPr>
              <a:t>Sephardic</a:t>
            </a:r>
            <a:r>
              <a:rPr lang="es-ES" sz="5400" dirty="0">
                <a:solidFill>
                  <a:schemeClr val="bg1"/>
                </a:solidFill>
                <a:latin typeface="Avenir Medium" panose="02000503020000020003"/>
              </a:rPr>
              <a:t> </a:t>
            </a:r>
            <a:r>
              <a:rPr lang="es-ES" sz="5400" dirty="0" err="1">
                <a:solidFill>
                  <a:schemeClr val="bg1"/>
                </a:solidFill>
                <a:latin typeface="Avenir Medium" panose="02000503020000020003"/>
              </a:rPr>
              <a:t>roots</a:t>
            </a:r>
            <a:r>
              <a:rPr lang="es-ES" sz="5400" dirty="0">
                <a:solidFill>
                  <a:schemeClr val="bg1"/>
                </a:solidFill>
                <a:latin typeface="Avenir Medium" panose="02000503020000020003"/>
              </a:rPr>
              <a:t> / Siguiendo los pasos de los sefardíes</a:t>
            </a:r>
            <a:endParaRPr lang="en-US" sz="5400" dirty="0">
              <a:solidFill>
                <a:schemeClr val="bg1"/>
              </a:solidFill>
              <a:latin typeface="Avenir Medium" panose="02000503020000020003"/>
              <a:cs typeface="Arial" panose="020B0604020202020204" pitchFamily="34" charset="0"/>
            </a:endParaRPr>
          </a:p>
        </p:txBody>
      </p:sp>
      <p:sp>
        <p:nvSpPr>
          <p:cNvPr id="6" name="TextBox 5">
            <a:extLst>
              <a:ext uri="{FF2B5EF4-FFF2-40B4-BE49-F238E27FC236}">
                <a16:creationId xmlns:a16="http://schemas.microsoft.com/office/drawing/2014/main" id="{152D1916-4A56-B540-9C6A-B7220E41EFD7}"/>
              </a:ext>
            </a:extLst>
          </p:cNvPr>
          <p:cNvSpPr txBox="1"/>
          <p:nvPr/>
        </p:nvSpPr>
        <p:spPr>
          <a:xfrm>
            <a:off x="992359" y="4985766"/>
            <a:ext cx="3832716" cy="400110"/>
          </a:xfrm>
          <a:prstGeom prst="rect">
            <a:avLst/>
          </a:prstGeom>
          <a:noFill/>
        </p:spPr>
        <p:txBody>
          <a:bodyPr wrap="none" rtlCol="0">
            <a:spAutoFit/>
          </a:bodyPr>
          <a:lstStyle/>
          <a:p>
            <a:r>
              <a:rPr lang="en-US" sz="2000" dirty="0">
                <a:solidFill>
                  <a:schemeClr val="bg1"/>
                </a:solidFill>
                <a:latin typeface="Avenir Light" panose="020B0402020203020204" pitchFamily="34" charset="77"/>
                <a:cs typeface="Arial" panose="020B0604020202020204" pitchFamily="34" charset="0"/>
              </a:rPr>
              <a:t>Rabbi Jordan Gendra-Molina, Ph.D.</a:t>
            </a:r>
          </a:p>
        </p:txBody>
      </p:sp>
      <p:pic>
        <p:nvPicPr>
          <p:cNvPr id="7" name="Picture 6">
            <a:extLst>
              <a:ext uri="{FF2B5EF4-FFF2-40B4-BE49-F238E27FC236}">
                <a16:creationId xmlns:a16="http://schemas.microsoft.com/office/drawing/2014/main" id="{92905D19-35D1-6146-A87C-12405F9FB907}"/>
              </a:ext>
            </a:extLst>
          </p:cNvPr>
          <p:cNvPicPr>
            <a:picLocks noChangeAspect="1"/>
          </p:cNvPicPr>
          <p:nvPr/>
        </p:nvPicPr>
        <p:blipFill>
          <a:blip r:embed="rId4"/>
          <a:stretch>
            <a:fillRect/>
          </a:stretch>
        </p:blipFill>
        <p:spPr>
          <a:xfrm>
            <a:off x="992359" y="469477"/>
            <a:ext cx="2191066" cy="572828"/>
          </a:xfrm>
          <a:prstGeom prst="rect">
            <a:avLst/>
          </a:prstGeom>
        </p:spPr>
      </p:pic>
      <p:pic>
        <p:nvPicPr>
          <p:cNvPr id="10" name="Picture 9">
            <a:extLst>
              <a:ext uri="{FF2B5EF4-FFF2-40B4-BE49-F238E27FC236}">
                <a16:creationId xmlns:a16="http://schemas.microsoft.com/office/drawing/2014/main" id="{8960BFEB-BDBD-AE40-9F19-785F97B3E4F5}"/>
              </a:ext>
            </a:extLst>
          </p:cNvPr>
          <p:cNvPicPr>
            <a:picLocks noChangeAspect="1"/>
          </p:cNvPicPr>
          <p:nvPr/>
        </p:nvPicPr>
        <p:blipFill>
          <a:blip r:embed="rId5"/>
          <a:stretch>
            <a:fillRect/>
          </a:stretch>
        </p:blipFill>
        <p:spPr>
          <a:xfrm>
            <a:off x="992359" y="6007523"/>
            <a:ext cx="1841500" cy="381000"/>
          </a:xfrm>
          <a:prstGeom prst="rect">
            <a:avLst/>
          </a:prstGeom>
        </p:spPr>
      </p:pic>
    </p:spTree>
    <p:extLst>
      <p:ext uri="{BB962C8B-B14F-4D97-AF65-F5344CB8AC3E}">
        <p14:creationId xmlns:p14="http://schemas.microsoft.com/office/powerpoint/2010/main" val="2617878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5030F-CEB1-4530-9BB9-33A00E694A44}"/>
              </a:ext>
            </a:extLst>
          </p:cNvPr>
          <p:cNvSpPr>
            <a:spLocks noGrp="1"/>
          </p:cNvSpPr>
          <p:nvPr>
            <p:ph type="title"/>
          </p:nvPr>
        </p:nvSpPr>
        <p:spPr/>
        <p:txBody>
          <a:bodyPr>
            <a:normAutofit fontScale="90000"/>
          </a:bodyPr>
          <a:lstStyle/>
          <a:p>
            <a:r>
              <a:rPr lang="en-US" dirty="0"/>
              <a:t>Isaac Bloch</a:t>
            </a:r>
            <a:br>
              <a:rPr lang="en-US" dirty="0"/>
            </a:br>
            <a:r>
              <a:rPr lang="en-US" dirty="0"/>
              <a:t>Inscriptions </a:t>
            </a:r>
            <a:r>
              <a:rPr lang="en-US" dirty="0" err="1"/>
              <a:t>Tumulaire</a:t>
            </a:r>
            <a:r>
              <a:rPr lang="en-US" dirty="0"/>
              <a:t> des </a:t>
            </a:r>
            <a:r>
              <a:rPr lang="en-US" dirty="0" err="1"/>
              <a:t>Anciesn</a:t>
            </a:r>
            <a:r>
              <a:rPr lang="en-US" dirty="0"/>
              <a:t> </a:t>
            </a:r>
            <a:r>
              <a:rPr lang="en-US" dirty="0" err="1"/>
              <a:t>Cimetèries</a:t>
            </a:r>
            <a:r>
              <a:rPr lang="en-US" dirty="0"/>
              <a:t> </a:t>
            </a:r>
            <a:r>
              <a:rPr lang="en-US" dirty="0" err="1"/>
              <a:t>Israélites</a:t>
            </a:r>
            <a:r>
              <a:rPr lang="en-US" dirty="0"/>
              <a:t> </a:t>
            </a:r>
            <a:r>
              <a:rPr lang="en-US" dirty="0" err="1"/>
              <a:t>d’Alger</a:t>
            </a:r>
            <a:br>
              <a:rPr lang="en-US" dirty="0"/>
            </a:br>
            <a:br>
              <a:rPr lang="en-US" dirty="0"/>
            </a:br>
            <a:r>
              <a:rPr lang="en-US" sz="1800" dirty="0"/>
              <a:t>https://gallica.bnf.fr/accueil/en/content/accueil-en?mode=desktop</a:t>
            </a:r>
          </a:p>
        </p:txBody>
      </p:sp>
      <p:sp>
        <p:nvSpPr>
          <p:cNvPr id="3" name="Content Placeholder 2">
            <a:extLst>
              <a:ext uri="{FF2B5EF4-FFF2-40B4-BE49-F238E27FC236}">
                <a16:creationId xmlns:a16="http://schemas.microsoft.com/office/drawing/2014/main" id="{17B88422-F382-4F5F-BECF-BE5905F74FC9}"/>
              </a:ext>
            </a:extLst>
          </p:cNvPr>
          <p:cNvSpPr>
            <a:spLocks noGrp="1"/>
          </p:cNvSpPr>
          <p:nvPr>
            <p:ph idx="1"/>
          </p:nvPr>
        </p:nvSpPr>
        <p:spPr/>
        <p:txBody>
          <a:bodyPr/>
          <a:lstStyle/>
          <a:p>
            <a:endParaRPr lang="en-US" dirty="0"/>
          </a:p>
          <a:p>
            <a:endParaRPr lang="en-US" dirty="0"/>
          </a:p>
        </p:txBody>
      </p:sp>
      <p:pic>
        <p:nvPicPr>
          <p:cNvPr id="8" name="Picture 7">
            <a:extLst>
              <a:ext uri="{FF2B5EF4-FFF2-40B4-BE49-F238E27FC236}">
                <a16:creationId xmlns:a16="http://schemas.microsoft.com/office/drawing/2014/main" id="{3D667B4E-13C4-4D09-AB36-3F5C427D1E67}"/>
              </a:ext>
            </a:extLst>
          </p:cNvPr>
          <p:cNvPicPr>
            <a:picLocks noChangeAspect="1"/>
          </p:cNvPicPr>
          <p:nvPr/>
        </p:nvPicPr>
        <p:blipFill rotWithShape="1">
          <a:blip r:embed="rId2"/>
          <a:srcRect l="39634" t="23228" r="10757" b="5636"/>
          <a:stretch/>
        </p:blipFill>
        <p:spPr>
          <a:xfrm>
            <a:off x="3682767" y="768366"/>
            <a:ext cx="7197754" cy="5590489"/>
          </a:xfrm>
          <a:prstGeom prst="rect">
            <a:avLst/>
          </a:prstGeom>
        </p:spPr>
      </p:pic>
    </p:spTree>
    <p:extLst>
      <p:ext uri="{BB962C8B-B14F-4D97-AF65-F5344CB8AC3E}">
        <p14:creationId xmlns:p14="http://schemas.microsoft.com/office/powerpoint/2010/main" val="3808300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5030F-CEB1-4530-9BB9-33A00E694A44}"/>
              </a:ext>
            </a:extLst>
          </p:cNvPr>
          <p:cNvSpPr>
            <a:spLocks noGrp="1"/>
          </p:cNvSpPr>
          <p:nvPr>
            <p:ph type="title"/>
          </p:nvPr>
        </p:nvSpPr>
        <p:spPr/>
        <p:txBody>
          <a:bodyPr>
            <a:normAutofit/>
          </a:bodyPr>
          <a:lstStyle/>
          <a:p>
            <a:r>
              <a:rPr lang="en-US" dirty="0" err="1"/>
              <a:t>L’Alliance</a:t>
            </a:r>
            <a:r>
              <a:rPr lang="en-US" dirty="0"/>
              <a:t> </a:t>
            </a:r>
            <a:r>
              <a:rPr lang="en-US" dirty="0" err="1"/>
              <a:t>Israélite</a:t>
            </a:r>
            <a:r>
              <a:rPr lang="en-US" dirty="0"/>
              <a:t> </a:t>
            </a:r>
            <a:r>
              <a:rPr lang="en-US" dirty="0" err="1"/>
              <a:t>Universelle</a:t>
            </a:r>
            <a:br>
              <a:rPr lang="en-US" dirty="0"/>
            </a:br>
            <a:r>
              <a:rPr lang="en-US" dirty="0"/>
              <a:t>Archives</a:t>
            </a:r>
            <a:br>
              <a:rPr lang="en-US" dirty="0"/>
            </a:br>
            <a:br>
              <a:rPr lang="en-US" dirty="0"/>
            </a:br>
            <a:r>
              <a:rPr lang="en-US" sz="1800" dirty="0"/>
              <a:t>http://www.aiu.org/en/archives-0</a:t>
            </a:r>
          </a:p>
        </p:txBody>
      </p:sp>
      <p:sp>
        <p:nvSpPr>
          <p:cNvPr id="3" name="Content Placeholder 2">
            <a:extLst>
              <a:ext uri="{FF2B5EF4-FFF2-40B4-BE49-F238E27FC236}">
                <a16:creationId xmlns:a16="http://schemas.microsoft.com/office/drawing/2014/main" id="{17B88422-F382-4F5F-BECF-BE5905F74FC9}"/>
              </a:ext>
            </a:extLst>
          </p:cNvPr>
          <p:cNvSpPr>
            <a:spLocks noGrp="1"/>
          </p:cNvSpPr>
          <p:nvPr>
            <p:ph idx="1"/>
          </p:nvPr>
        </p:nvSpPr>
        <p:spPr/>
        <p:txBody>
          <a:bodyPr/>
          <a:lstStyle/>
          <a:p>
            <a:endParaRPr lang="en-US" dirty="0"/>
          </a:p>
          <a:p>
            <a:endParaRPr lang="en-US" dirty="0"/>
          </a:p>
        </p:txBody>
      </p:sp>
      <p:pic>
        <p:nvPicPr>
          <p:cNvPr id="5" name="Picture 4">
            <a:extLst>
              <a:ext uri="{FF2B5EF4-FFF2-40B4-BE49-F238E27FC236}">
                <a16:creationId xmlns:a16="http://schemas.microsoft.com/office/drawing/2014/main" id="{1143B372-964F-4061-BAB0-0D78C34E6862}"/>
              </a:ext>
            </a:extLst>
          </p:cNvPr>
          <p:cNvPicPr>
            <a:picLocks noChangeAspect="1"/>
          </p:cNvPicPr>
          <p:nvPr/>
        </p:nvPicPr>
        <p:blipFill rotWithShape="1">
          <a:blip r:embed="rId2"/>
          <a:srcRect l="23120" t="8747" r="24449" b="13714"/>
          <a:stretch/>
        </p:blipFill>
        <p:spPr>
          <a:xfrm>
            <a:off x="3665988" y="763397"/>
            <a:ext cx="7518479" cy="6022677"/>
          </a:xfrm>
          <a:prstGeom prst="rect">
            <a:avLst/>
          </a:prstGeom>
        </p:spPr>
      </p:pic>
    </p:spTree>
    <p:extLst>
      <p:ext uri="{BB962C8B-B14F-4D97-AF65-F5344CB8AC3E}">
        <p14:creationId xmlns:p14="http://schemas.microsoft.com/office/powerpoint/2010/main" val="3271762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5030F-CEB1-4530-9BB9-33A00E694A44}"/>
              </a:ext>
            </a:extLst>
          </p:cNvPr>
          <p:cNvSpPr>
            <a:spLocks noGrp="1"/>
          </p:cNvSpPr>
          <p:nvPr>
            <p:ph type="title"/>
          </p:nvPr>
        </p:nvSpPr>
        <p:spPr/>
        <p:txBody>
          <a:bodyPr>
            <a:normAutofit/>
          </a:bodyPr>
          <a:lstStyle/>
          <a:p>
            <a:r>
              <a:rPr lang="en-US" dirty="0"/>
              <a:t>Other archives</a:t>
            </a:r>
            <a:br>
              <a:rPr lang="en-US" dirty="0"/>
            </a:br>
            <a:r>
              <a:rPr lang="en-US" dirty="0" err="1"/>
              <a:t>Otros</a:t>
            </a:r>
            <a:r>
              <a:rPr lang="en-US" dirty="0"/>
              <a:t> </a:t>
            </a:r>
            <a:r>
              <a:rPr lang="en-US" dirty="0" err="1"/>
              <a:t>archivos</a:t>
            </a:r>
            <a:br>
              <a:rPr lang="en-US" dirty="0"/>
            </a:br>
            <a:br>
              <a:rPr lang="en-US" dirty="0"/>
            </a:br>
            <a:endParaRPr lang="en-US" sz="1800" dirty="0"/>
          </a:p>
        </p:txBody>
      </p:sp>
      <p:sp>
        <p:nvSpPr>
          <p:cNvPr id="3" name="Content Placeholder 2">
            <a:extLst>
              <a:ext uri="{FF2B5EF4-FFF2-40B4-BE49-F238E27FC236}">
                <a16:creationId xmlns:a16="http://schemas.microsoft.com/office/drawing/2014/main" id="{17B88422-F382-4F5F-BECF-BE5905F74FC9}"/>
              </a:ext>
            </a:extLst>
          </p:cNvPr>
          <p:cNvSpPr>
            <a:spLocks noGrp="1"/>
          </p:cNvSpPr>
          <p:nvPr>
            <p:ph idx="1"/>
          </p:nvPr>
        </p:nvSpPr>
        <p:spPr/>
        <p:txBody>
          <a:bodyPr/>
          <a:lstStyle/>
          <a:p>
            <a:endParaRPr lang="en-US" dirty="0"/>
          </a:p>
          <a:p>
            <a:endParaRPr lang="en-US" dirty="0"/>
          </a:p>
        </p:txBody>
      </p:sp>
      <p:sp>
        <p:nvSpPr>
          <p:cNvPr id="6" name="TextBox 5">
            <a:extLst>
              <a:ext uri="{FF2B5EF4-FFF2-40B4-BE49-F238E27FC236}">
                <a16:creationId xmlns:a16="http://schemas.microsoft.com/office/drawing/2014/main" id="{4B222E19-BB07-488D-9BD7-8CC700987ECF}"/>
              </a:ext>
            </a:extLst>
          </p:cNvPr>
          <p:cNvSpPr txBox="1"/>
          <p:nvPr/>
        </p:nvSpPr>
        <p:spPr>
          <a:xfrm>
            <a:off x="3481431" y="873252"/>
            <a:ext cx="7499757" cy="2308324"/>
          </a:xfrm>
          <a:prstGeom prst="rect">
            <a:avLst/>
          </a:prstGeom>
          <a:noFill/>
        </p:spPr>
        <p:txBody>
          <a:bodyPr wrap="square">
            <a:spAutoFit/>
          </a:bodyPr>
          <a:lstStyle/>
          <a:p>
            <a:r>
              <a:rPr lang="es-ES" dirty="0"/>
              <a:t>W</a:t>
            </a:r>
            <a:r>
              <a:rPr lang="en-US" dirty="0" err="1"/>
              <a:t>eddings</a:t>
            </a:r>
            <a:r>
              <a:rPr lang="en-US" dirty="0"/>
              <a:t> / </a:t>
            </a:r>
            <a:r>
              <a:rPr lang="en-US" dirty="0" err="1"/>
              <a:t>matrimonios</a:t>
            </a:r>
            <a:r>
              <a:rPr lang="en-US" dirty="0"/>
              <a:t> Algeria  - </a:t>
            </a:r>
            <a:r>
              <a:rPr lang="en-US" dirty="0" err="1"/>
              <a:t>Sinagogue</a:t>
            </a:r>
            <a:r>
              <a:rPr lang="en-US" dirty="0"/>
              <a:t> Berit Shalom Paris</a:t>
            </a:r>
          </a:p>
          <a:p>
            <a:endParaRPr lang="en-US" dirty="0"/>
          </a:p>
          <a:p>
            <a:r>
              <a:rPr lang="en-US" dirty="0"/>
              <a:t>Constantine Jewish Community / </a:t>
            </a:r>
            <a:r>
              <a:rPr lang="en-US" dirty="0" err="1"/>
              <a:t>Communidad</a:t>
            </a:r>
            <a:r>
              <a:rPr lang="en-US" dirty="0"/>
              <a:t> </a:t>
            </a:r>
            <a:r>
              <a:rPr lang="en-US" dirty="0" err="1"/>
              <a:t>Judia</a:t>
            </a:r>
            <a:r>
              <a:rPr lang="en-US" dirty="0"/>
              <a:t> de </a:t>
            </a:r>
            <a:r>
              <a:rPr lang="en-US" dirty="0" err="1"/>
              <a:t>Constantina</a:t>
            </a:r>
            <a:r>
              <a:rPr lang="en-US" dirty="0"/>
              <a:t> (1795-1960)</a:t>
            </a:r>
          </a:p>
          <a:p>
            <a:r>
              <a:rPr lang="en-US" dirty="0">
                <a:hlinkClick r:id="rId2"/>
              </a:rPr>
              <a:t>http://cahjp.nli.org.il/</a:t>
            </a:r>
            <a:endParaRPr lang="en-US" dirty="0"/>
          </a:p>
          <a:p>
            <a:endParaRPr lang="en-US" dirty="0"/>
          </a:p>
          <a:p>
            <a:r>
              <a:rPr lang="en-US" dirty="0" err="1"/>
              <a:t>Consistoire</a:t>
            </a:r>
            <a:r>
              <a:rPr lang="en-US" dirty="0"/>
              <a:t> Central de </a:t>
            </a:r>
            <a:r>
              <a:rPr lang="en-US" dirty="0" err="1"/>
              <a:t>Juives</a:t>
            </a:r>
            <a:r>
              <a:rPr lang="en-US" dirty="0"/>
              <a:t> de France, Paris</a:t>
            </a:r>
          </a:p>
          <a:p>
            <a:endParaRPr lang="en-US" dirty="0"/>
          </a:p>
        </p:txBody>
      </p:sp>
    </p:spTree>
    <p:extLst>
      <p:ext uri="{BB962C8B-B14F-4D97-AF65-F5344CB8AC3E}">
        <p14:creationId xmlns:p14="http://schemas.microsoft.com/office/powerpoint/2010/main" val="3655418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5030F-CEB1-4530-9BB9-33A00E694A44}"/>
              </a:ext>
            </a:extLst>
          </p:cNvPr>
          <p:cNvSpPr>
            <a:spLocks noGrp="1"/>
          </p:cNvSpPr>
          <p:nvPr>
            <p:ph type="title"/>
          </p:nvPr>
        </p:nvSpPr>
        <p:spPr/>
        <p:txBody>
          <a:bodyPr>
            <a:normAutofit/>
          </a:bodyPr>
          <a:lstStyle/>
          <a:p>
            <a:r>
              <a:rPr lang="en-US" dirty="0" err="1"/>
              <a:t>Morroco</a:t>
            </a:r>
            <a:r>
              <a:rPr lang="en-US" dirty="0"/>
              <a:t> / Marruecos</a:t>
            </a:r>
            <a:br>
              <a:rPr lang="en-US" dirty="0"/>
            </a:br>
            <a:br>
              <a:rPr lang="en-US" dirty="0"/>
            </a:br>
            <a:br>
              <a:rPr lang="en-US" dirty="0"/>
            </a:br>
            <a:endParaRPr lang="en-US" sz="1800" dirty="0"/>
          </a:p>
        </p:txBody>
      </p:sp>
      <p:sp>
        <p:nvSpPr>
          <p:cNvPr id="3" name="Content Placeholder 2">
            <a:extLst>
              <a:ext uri="{FF2B5EF4-FFF2-40B4-BE49-F238E27FC236}">
                <a16:creationId xmlns:a16="http://schemas.microsoft.com/office/drawing/2014/main" id="{17B88422-F382-4F5F-BECF-BE5905F74FC9}"/>
              </a:ext>
            </a:extLst>
          </p:cNvPr>
          <p:cNvSpPr>
            <a:spLocks noGrp="1"/>
          </p:cNvSpPr>
          <p:nvPr>
            <p:ph idx="1"/>
          </p:nvPr>
        </p:nvSpPr>
        <p:spPr/>
        <p:txBody>
          <a:bodyPr/>
          <a:lstStyle/>
          <a:p>
            <a:endParaRPr lang="en-US" dirty="0"/>
          </a:p>
          <a:p>
            <a:endParaRPr lang="en-US" dirty="0"/>
          </a:p>
        </p:txBody>
      </p:sp>
      <p:pic>
        <p:nvPicPr>
          <p:cNvPr id="5" name="Picture 4">
            <a:extLst>
              <a:ext uri="{FF2B5EF4-FFF2-40B4-BE49-F238E27FC236}">
                <a16:creationId xmlns:a16="http://schemas.microsoft.com/office/drawing/2014/main" id="{2AD7B6C3-B219-447B-8A42-3420423666EC}"/>
              </a:ext>
            </a:extLst>
          </p:cNvPr>
          <p:cNvPicPr>
            <a:picLocks noChangeAspect="1"/>
          </p:cNvPicPr>
          <p:nvPr/>
        </p:nvPicPr>
        <p:blipFill>
          <a:blip r:embed="rId2"/>
          <a:stretch>
            <a:fillRect/>
          </a:stretch>
        </p:blipFill>
        <p:spPr>
          <a:xfrm>
            <a:off x="3817388" y="723804"/>
            <a:ext cx="7717474" cy="5521277"/>
          </a:xfrm>
          <a:prstGeom prst="rect">
            <a:avLst/>
          </a:prstGeom>
        </p:spPr>
      </p:pic>
    </p:spTree>
    <p:extLst>
      <p:ext uri="{BB962C8B-B14F-4D97-AF65-F5344CB8AC3E}">
        <p14:creationId xmlns:p14="http://schemas.microsoft.com/office/powerpoint/2010/main" val="4201846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5030F-CEB1-4530-9BB9-33A00E694A44}"/>
              </a:ext>
            </a:extLst>
          </p:cNvPr>
          <p:cNvSpPr>
            <a:spLocks noGrp="1"/>
          </p:cNvSpPr>
          <p:nvPr>
            <p:ph type="title"/>
          </p:nvPr>
        </p:nvSpPr>
        <p:spPr/>
        <p:txBody>
          <a:bodyPr>
            <a:normAutofit/>
          </a:bodyPr>
          <a:lstStyle/>
          <a:p>
            <a:r>
              <a:rPr lang="en-US" dirty="0"/>
              <a:t>Centre de la Culture Judeo-</a:t>
            </a:r>
            <a:r>
              <a:rPr lang="en-US" dirty="0" err="1"/>
              <a:t>Maroicaine</a:t>
            </a:r>
            <a:br>
              <a:rPr lang="en-US" dirty="0"/>
            </a:br>
            <a:br>
              <a:rPr lang="en-US" dirty="0"/>
            </a:br>
            <a:r>
              <a:rPr lang="en-US" sz="2000" dirty="0"/>
              <a:t>https://www.judaisme-marocain.org/bibliotheque</a:t>
            </a:r>
            <a:br>
              <a:rPr lang="en-US" dirty="0"/>
            </a:br>
            <a:br>
              <a:rPr lang="en-US" dirty="0"/>
            </a:br>
            <a:br>
              <a:rPr lang="en-US" dirty="0"/>
            </a:br>
            <a:endParaRPr lang="en-US" sz="1800" dirty="0"/>
          </a:p>
        </p:txBody>
      </p:sp>
      <p:sp>
        <p:nvSpPr>
          <p:cNvPr id="3" name="Content Placeholder 2">
            <a:extLst>
              <a:ext uri="{FF2B5EF4-FFF2-40B4-BE49-F238E27FC236}">
                <a16:creationId xmlns:a16="http://schemas.microsoft.com/office/drawing/2014/main" id="{17B88422-F382-4F5F-BECF-BE5905F74FC9}"/>
              </a:ext>
            </a:extLst>
          </p:cNvPr>
          <p:cNvSpPr>
            <a:spLocks noGrp="1"/>
          </p:cNvSpPr>
          <p:nvPr>
            <p:ph idx="1"/>
          </p:nvPr>
        </p:nvSpPr>
        <p:spPr>
          <a:xfrm>
            <a:off x="3869268" y="864108"/>
            <a:ext cx="7799818" cy="5374826"/>
          </a:xfrm>
        </p:spPr>
        <p:txBody>
          <a:bodyPr/>
          <a:lstStyle/>
          <a:p>
            <a:endParaRPr lang="en-US" dirty="0"/>
          </a:p>
          <a:p>
            <a:endParaRPr lang="en-US" dirty="0"/>
          </a:p>
        </p:txBody>
      </p:sp>
      <p:pic>
        <p:nvPicPr>
          <p:cNvPr id="6" name="Picture 5">
            <a:extLst>
              <a:ext uri="{FF2B5EF4-FFF2-40B4-BE49-F238E27FC236}">
                <a16:creationId xmlns:a16="http://schemas.microsoft.com/office/drawing/2014/main" id="{CAB355DC-4223-45F9-A0B0-04CE7D567FD8}"/>
              </a:ext>
            </a:extLst>
          </p:cNvPr>
          <p:cNvPicPr>
            <a:picLocks noChangeAspect="1"/>
          </p:cNvPicPr>
          <p:nvPr/>
        </p:nvPicPr>
        <p:blipFill rotWithShape="1">
          <a:blip r:embed="rId2"/>
          <a:srcRect l="22363" t="9636" r="23142" b="5127"/>
          <a:stretch/>
        </p:blipFill>
        <p:spPr>
          <a:xfrm>
            <a:off x="3800213" y="609921"/>
            <a:ext cx="6644081" cy="5629013"/>
          </a:xfrm>
          <a:prstGeom prst="rect">
            <a:avLst/>
          </a:prstGeom>
        </p:spPr>
      </p:pic>
    </p:spTree>
    <p:extLst>
      <p:ext uri="{BB962C8B-B14F-4D97-AF65-F5344CB8AC3E}">
        <p14:creationId xmlns:p14="http://schemas.microsoft.com/office/powerpoint/2010/main" val="3640060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5030F-CEB1-4530-9BB9-33A00E694A44}"/>
              </a:ext>
            </a:extLst>
          </p:cNvPr>
          <p:cNvSpPr>
            <a:spLocks noGrp="1"/>
          </p:cNvSpPr>
          <p:nvPr>
            <p:ph type="title"/>
          </p:nvPr>
        </p:nvSpPr>
        <p:spPr/>
        <p:txBody>
          <a:bodyPr>
            <a:normAutofit/>
          </a:bodyPr>
          <a:lstStyle/>
          <a:p>
            <a:r>
              <a:rPr lang="en-US" dirty="0"/>
              <a:t>Other Archives </a:t>
            </a:r>
            <a:br>
              <a:rPr lang="en-US" dirty="0"/>
            </a:br>
            <a:r>
              <a:rPr lang="en-US" dirty="0" err="1"/>
              <a:t>Otros</a:t>
            </a:r>
            <a:r>
              <a:rPr lang="en-US" dirty="0"/>
              <a:t> </a:t>
            </a:r>
            <a:r>
              <a:rPr lang="en-US" dirty="0" err="1"/>
              <a:t>Archivos</a:t>
            </a:r>
            <a:br>
              <a:rPr lang="en-US" dirty="0"/>
            </a:br>
            <a:br>
              <a:rPr lang="en-US" dirty="0"/>
            </a:br>
            <a:br>
              <a:rPr lang="en-US" dirty="0"/>
            </a:br>
            <a:endParaRPr lang="en-US" sz="1800" dirty="0"/>
          </a:p>
        </p:txBody>
      </p:sp>
      <p:sp>
        <p:nvSpPr>
          <p:cNvPr id="3" name="Content Placeholder 2">
            <a:extLst>
              <a:ext uri="{FF2B5EF4-FFF2-40B4-BE49-F238E27FC236}">
                <a16:creationId xmlns:a16="http://schemas.microsoft.com/office/drawing/2014/main" id="{17B88422-F382-4F5F-BECF-BE5905F74FC9}"/>
              </a:ext>
            </a:extLst>
          </p:cNvPr>
          <p:cNvSpPr>
            <a:spLocks noGrp="1"/>
          </p:cNvSpPr>
          <p:nvPr>
            <p:ph idx="1"/>
          </p:nvPr>
        </p:nvSpPr>
        <p:spPr>
          <a:xfrm>
            <a:off x="3869268" y="864108"/>
            <a:ext cx="7799818" cy="5374826"/>
          </a:xfrm>
        </p:spPr>
        <p:txBody>
          <a:bodyPr/>
          <a:lstStyle/>
          <a:p>
            <a:endParaRPr lang="en-US" dirty="0"/>
          </a:p>
          <a:p>
            <a:endParaRPr lang="en-US" dirty="0"/>
          </a:p>
        </p:txBody>
      </p:sp>
      <p:sp>
        <p:nvSpPr>
          <p:cNvPr id="7" name="TextBox 6">
            <a:extLst>
              <a:ext uri="{FF2B5EF4-FFF2-40B4-BE49-F238E27FC236}">
                <a16:creationId xmlns:a16="http://schemas.microsoft.com/office/drawing/2014/main" id="{D282D1DD-6924-4D60-A4CD-08DC7658A847}"/>
              </a:ext>
            </a:extLst>
          </p:cNvPr>
          <p:cNvSpPr txBox="1"/>
          <p:nvPr/>
        </p:nvSpPr>
        <p:spPr>
          <a:xfrm>
            <a:off x="3712128" y="864108"/>
            <a:ext cx="8158294" cy="5632311"/>
          </a:xfrm>
          <a:prstGeom prst="rect">
            <a:avLst/>
          </a:prstGeom>
          <a:noFill/>
        </p:spPr>
        <p:txBody>
          <a:bodyPr wrap="square">
            <a:spAutoFit/>
          </a:bodyPr>
          <a:lstStyle/>
          <a:p>
            <a:r>
              <a:rPr lang="en-US" dirty="0"/>
              <a:t>Brit </a:t>
            </a:r>
            <a:r>
              <a:rPr lang="en-US" dirty="0" err="1"/>
              <a:t>Milah</a:t>
            </a:r>
            <a:r>
              <a:rPr lang="en-US" dirty="0"/>
              <a:t> register / </a:t>
            </a:r>
            <a:r>
              <a:rPr lang="en-US" dirty="0" err="1"/>
              <a:t>Registro</a:t>
            </a:r>
            <a:r>
              <a:rPr lang="en-US" dirty="0"/>
              <a:t> de </a:t>
            </a:r>
            <a:r>
              <a:rPr lang="en-US" dirty="0" err="1"/>
              <a:t>circuncisiones</a:t>
            </a:r>
            <a:endParaRPr lang="en-US" dirty="0"/>
          </a:p>
          <a:p>
            <a:endParaRPr lang="en-US" dirty="0">
              <a:solidFill>
                <a:srgbClr val="D25814"/>
              </a:solidFill>
            </a:endParaRPr>
          </a:p>
          <a:p>
            <a:r>
              <a:rPr lang="en-US" u="sng" dirty="0" err="1"/>
              <a:t>Rabino</a:t>
            </a:r>
            <a:r>
              <a:rPr lang="en-US" u="sng" dirty="0"/>
              <a:t> Vidal </a:t>
            </a:r>
            <a:r>
              <a:rPr lang="en-US" u="sng" dirty="0" err="1"/>
              <a:t>haSarfati</a:t>
            </a:r>
            <a:r>
              <a:rPr lang="en-US" u="sng" dirty="0"/>
              <a:t> </a:t>
            </a:r>
            <a:r>
              <a:rPr lang="en-US" u="sng" dirty="0" err="1"/>
              <a:t>Tetuan</a:t>
            </a:r>
            <a:r>
              <a:rPr lang="en-US" u="sng" dirty="0"/>
              <a:t> (1881-1920)</a:t>
            </a:r>
            <a:endParaRPr lang="en-US" u="sng" dirty="0">
              <a:hlinkClick r:id="rId2">
                <a:extLst>
                  <a:ext uri="{A12FA001-AC4F-418D-AE19-62706E023703}">
                    <ahyp:hlinkClr xmlns:ahyp="http://schemas.microsoft.com/office/drawing/2018/hyperlinkcolor" val="tx"/>
                  </a:ext>
                </a:extLst>
              </a:hlinkClick>
            </a:endParaRPr>
          </a:p>
          <a:p>
            <a:r>
              <a:rPr lang="en-US" dirty="0">
                <a:solidFill>
                  <a:srgbClr val="D25814"/>
                </a:solidFill>
                <a:hlinkClick r:id="rId2">
                  <a:extLst>
                    <a:ext uri="{A12FA001-AC4F-418D-AE19-62706E023703}">
                      <ahyp:hlinkClr xmlns:ahyp="http://schemas.microsoft.com/office/drawing/2018/hyperlinkcolor" val="tx"/>
                    </a:ext>
                  </a:extLst>
                </a:hlinkClick>
              </a:rPr>
              <a:t>http://www.culturaydeporte.gob.es/msefardi/en/colecciones/catalogos-online.html</a:t>
            </a:r>
          </a:p>
          <a:p>
            <a:endParaRPr lang="en-US" dirty="0">
              <a:solidFill>
                <a:srgbClr val="D25814"/>
              </a:solidFill>
              <a:hlinkClick r:id="rId2">
                <a:extLst>
                  <a:ext uri="{A12FA001-AC4F-418D-AE19-62706E023703}">
                    <ahyp:hlinkClr xmlns:ahyp="http://schemas.microsoft.com/office/drawing/2018/hyperlinkcolor" val="tx"/>
                  </a:ext>
                </a:extLst>
              </a:hlinkClick>
            </a:endParaRPr>
          </a:p>
          <a:p>
            <a:endParaRPr lang="en-US" dirty="0"/>
          </a:p>
          <a:p>
            <a:r>
              <a:rPr lang="en-US" dirty="0"/>
              <a:t>Jewish </a:t>
            </a:r>
            <a:r>
              <a:rPr lang="en-US" dirty="0" err="1"/>
              <a:t>Cemetreries</a:t>
            </a:r>
            <a:r>
              <a:rPr lang="en-US" dirty="0"/>
              <a:t> / </a:t>
            </a:r>
            <a:r>
              <a:rPr lang="en-US" dirty="0" err="1"/>
              <a:t>Cementerios</a:t>
            </a:r>
            <a:r>
              <a:rPr lang="en-US" dirty="0"/>
              <a:t> </a:t>
            </a:r>
            <a:r>
              <a:rPr lang="en-US" dirty="0" err="1"/>
              <a:t>Judíos</a:t>
            </a:r>
            <a:endParaRPr lang="en-US" dirty="0">
              <a:hlinkClick r:id="rId2">
                <a:extLst>
                  <a:ext uri="{A12FA001-AC4F-418D-AE19-62706E023703}">
                    <ahyp:hlinkClr xmlns:ahyp="http://schemas.microsoft.com/office/drawing/2018/hyperlinkcolor" val="tx"/>
                  </a:ext>
                </a:extLst>
              </a:hlinkClick>
            </a:endParaRPr>
          </a:p>
          <a:p>
            <a:endParaRPr lang="en-US" dirty="0">
              <a:solidFill>
                <a:srgbClr val="D25814"/>
              </a:solidFill>
              <a:hlinkClick r:id="rId2">
                <a:extLst>
                  <a:ext uri="{A12FA001-AC4F-418D-AE19-62706E023703}">
                    <ahyp:hlinkClr xmlns:ahyp="http://schemas.microsoft.com/office/drawing/2018/hyperlinkcolor" val="tx"/>
                  </a:ext>
                </a:extLst>
              </a:hlinkClick>
            </a:endParaRPr>
          </a:p>
          <a:p>
            <a:r>
              <a:rPr lang="en-US" dirty="0">
                <a:solidFill>
                  <a:srgbClr val="D25814"/>
                </a:solidFill>
                <a:hlinkClick r:id="rId2">
                  <a:extLst>
                    <a:ext uri="{A12FA001-AC4F-418D-AE19-62706E023703}">
                      <ahyp:hlinkClr xmlns:ahyp="http://schemas.microsoft.com/office/drawing/2018/hyperlinkcolor" val="tx"/>
                    </a:ext>
                  </a:extLst>
                </a:hlinkClick>
              </a:rPr>
              <a:t>https://www.beit-hahayim-tanger.com/</a:t>
            </a:r>
            <a:endParaRPr lang="en-US" dirty="0"/>
          </a:p>
          <a:p>
            <a:endParaRPr lang="en-US" dirty="0"/>
          </a:p>
          <a:p>
            <a:r>
              <a:rPr lang="en-US" dirty="0">
                <a:hlinkClick r:id="rId3"/>
              </a:rPr>
              <a:t>http://www.cimetierejuifcasablanca.com/site/</a:t>
            </a:r>
            <a:endParaRPr lang="en-US" dirty="0"/>
          </a:p>
          <a:p>
            <a:endParaRPr lang="en-US" dirty="0"/>
          </a:p>
          <a:p>
            <a:r>
              <a:rPr lang="en-US" dirty="0">
                <a:hlinkClick r:id="rId4"/>
              </a:rPr>
              <a:t>http://www.cimetierejuifmarrakech.com/</a:t>
            </a:r>
            <a:endParaRPr lang="en-US" dirty="0"/>
          </a:p>
          <a:p>
            <a:endParaRPr lang="en-US" dirty="0"/>
          </a:p>
          <a:p>
            <a:r>
              <a:rPr lang="en-US" dirty="0">
                <a:hlinkClick r:id="rId5"/>
              </a:rPr>
              <a:t>http://www.cementeriojudiotetuan.org/</a:t>
            </a:r>
            <a:endParaRPr lang="en-US" dirty="0"/>
          </a:p>
          <a:p>
            <a:endParaRPr lang="en-US" dirty="0"/>
          </a:p>
          <a:p>
            <a:r>
              <a:rPr lang="en-US" dirty="0"/>
              <a:t>Press / </a:t>
            </a:r>
            <a:r>
              <a:rPr lang="en-US" dirty="0" err="1"/>
              <a:t>Prensa</a:t>
            </a:r>
            <a:endParaRPr lang="en-US" dirty="0"/>
          </a:p>
          <a:p>
            <a:r>
              <a:rPr lang="en-US" dirty="0"/>
              <a:t>La </a:t>
            </a:r>
            <a:r>
              <a:rPr lang="en-US" dirty="0" err="1"/>
              <a:t>liberté</a:t>
            </a:r>
            <a:r>
              <a:rPr lang="en-US" dirty="0"/>
              <a:t> (</a:t>
            </a:r>
            <a:r>
              <a:rPr lang="en-US" dirty="0">
                <a:hlinkClick r:id="rId6"/>
              </a:rPr>
              <a:t>www.gallica.bnf.fr</a:t>
            </a:r>
            <a:r>
              <a:rPr lang="en-US" dirty="0"/>
              <a:t>)</a:t>
            </a:r>
          </a:p>
          <a:p>
            <a:endParaRPr lang="en-US" dirty="0"/>
          </a:p>
          <a:p>
            <a:endParaRPr lang="en-US" dirty="0"/>
          </a:p>
        </p:txBody>
      </p:sp>
    </p:spTree>
    <p:extLst>
      <p:ext uri="{BB962C8B-B14F-4D97-AF65-F5344CB8AC3E}">
        <p14:creationId xmlns:p14="http://schemas.microsoft.com/office/powerpoint/2010/main" val="2617946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0095E-5C15-4C32-816C-1E3D69FFB599}"/>
              </a:ext>
            </a:extLst>
          </p:cNvPr>
          <p:cNvSpPr>
            <a:spLocks noGrp="1"/>
          </p:cNvSpPr>
          <p:nvPr>
            <p:ph type="title"/>
          </p:nvPr>
        </p:nvSpPr>
        <p:spPr/>
        <p:txBody>
          <a:bodyPr/>
          <a:lstStyle/>
          <a:p>
            <a:r>
              <a:rPr lang="es-ES" dirty="0" err="1"/>
              <a:t>Tunisie</a:t>
            </a:r>
            <a:r>
              <a:rPr lang="es-ES" dirty="0"/>
              <a:t> / Túnez</a:t>
            </a:r>
            <a:endParaRPr lang="en-US" dirty="0"/>
          </a:p>
        </p:txBody>
      </p:sp>
      <p:pic>
        <p:nvPicPr>
          <p:cNvPr id="5" name="Content Placeholder 4">
            <a:extLst>
              <a:ext uri="{FF2B5EF4-FFF2-40B4-BE49-F238E27FC236}">
                <a16:creationId xmlns:a16="http://schemas.microsoft.com/office/drawing/2014/main" id="{7E74E67C-D9CF-49C8-BA29-CE0B6F08E55B}"/>
              </a:ext>
            </a:extLst>
          </p:cNvPr>
          <p:cNvPicPr>
            <a:picLocks noGrp="1" noChangeAspect="1"/>
          </p:cNvPicPr>
          <p:nvPr>
            <p:ph idx="1"/>
          </p:nvPr>
        </p:nvPicPr>
        <p:blipFill>
          <a:blip r:embed="rId2"/>
          <a:stretch>
            <a:fillRect/>
          </a:stretch>
        </p:blipFill>
        <p:spPr>
          <a:xfrm>
            <a:off x="4874004" y="876468"/>
            <a:ext cx="5436066" cy="5105064"/>
          </a:xfrm>
        </p:spPr>
      </p:pic>
    </p:spTree>
    <p:extLst>
      <p:ext uri="{BB962C8B-B14F-4D97-AF65-F5344CB8AC3E}">
        <p14:creationId xmlns:p14="http://schemas.microsoft.com/office/powerpoint/2010/main" val="3686089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0095E-5C15-4C32-816C-1E3D69FFB599}"/>
              </a:ext>
            </a:extLst>
          </p:cNvPr>
          <p:cNvSpPr>
            <a:spLocks noGrp="1"/>
          </p:cNvSpPr>
          <p:nvPr>
            <p:ph type="title"/>
          </p:nvPr>
        </p:nvSpPr>
        <p:spPr/>
        <p:txBody>
          <a:bodyPr>
            <a:normAutofit/>
          </a:bodyPr>
          <a:lstStyle/>
          <a:p>
            <a:r>
              <a:rPr lang="es-ES" dirty="0" err="1"/>
              <a:t>Ketubot</a:t>
            </a:r>
            <a:br>
              <a:rPr lang="es-ES" dirty="0"/>
            </a:br>
            <a:r>
              <a:rPr lang="fr-FR" sz="2000" b="1" i="0" dirty="0">
                <a:solidFill>
                  <a:schemeClr val="bg1"/>
                </a:solidFill>
                <a:effectLst/>
              </a:rPr>
              <a:t>Les Registres Matrimoniaux de la Communauté juive Portugaise de Tunis aux XVIIIème et XIXème siècles (1754-1917)</a:t>
            </a:r>
            <a:br>
              <a:rPr lang="fr-FR" sz="2000" b="1" i="0" dirty="0">
                <a:solidFill>
                  <a:schemeClr val="bg1"/>
                </a:solidFill>
                <a:effectLst/>
              </a:rPr>
            </a:br>
            <a:br>
              <a:rPr lang="fr-FR" sz="2000" b="1" i="0" dirty="0">
                <a:solidFill>
                  <a:schemeClr val="bg1"/>
                </a:solidFill>
                <a:effectLst/>
              </a:rPr>
            </a:br>
            <a:r>
              <a:rPr lang="fr-FR" sz="2000" b="1" i="0" dirty="0">
                <a:solidFill>
                  <a:schemeClr val="bg1"/>
                </a:solidFill>
                <a:effectLst/>
              </a:rPr>
              <a:t>http://bob.cassuto.free.fr/</a:t>
            </a:r>
            <a:br>
              <a:rPr lang="fr-FR" sz="2000" b="1" i="0" dirty="0">
                <a:solidFill>
                  <a:srgbClr val="000000"/>
                </a:solidFill>
                <a:effectLst/>
                <a:latin typeface="Times New Roman" panose="02020603050405020304" pitchFamily="18" charset="0"/>
              </a:rPr>
            </a:br>
            <a:br>
              <a:rPr lang="fr-FR" sz="2000" b="1" i="0" dirty="0">
                <a:solidFill>
                  <a:srgbClr val="000000"/>
                </a:solidFill>
                <a:effectLst/>
                <a:latin typeface="Times New Roman" panose="02020603050405020304" pitchFamily="18" charset="0"/>
              </a:rPr>
            </a:br>
            <a:br>
              <a:rPr lang="fr-FR" sz="2000" b="1" i="0" dirty="0">
                <a:solidFill>
                  <a:srgbClr val="000000"/>
                </a:solidFill>
                <a:effectLst/>
                <a:latin typeface="Times New Roman" panose="02020603050405020304" pitchFamily="18" charset="0"/>
              </a:rPr>
            </a:br>
            <a:br>
              <a:rPr lang="fr-FR" sz="2000" b="1" i="0" dirty="0">
                <a:solidFill>
                  <a:srgbClr val="000000"/>
                </a:solidFill>
                <a:effectLst/>
                <a:latin typeface="Times New Roman" panose="02020603050405020304" pitchFamily="18" charset="0"/>
              </a:rPr>
            </a:br>
            <a:endParaRPr lang="en-US" sz="2000" dirty="0"/>
          </a:p>
        </p:txBody>
      </p:sp>
      <p:pic>
        <p:nvPicPr>
          <p:cNvPr id="7" name="Content Placeholder 6">
            <a:extLst>
              <a:ext uri="{FF2B5EF4-FFF2-40B4-BE49-F238E27FC236}">
                <a16:creationId xmlns:a16="http://schemas.microsoft.com/office/drawing/2014/main" id="{EC516D89-190F-4F69-A970-0EC966C3E324}"/>
              </a:ext>
            </a:extLst>
          </p:cNvPr>
          <p:cNvPicPr>
            <a:picLocks noGrp="1" noChangeAspect="1"/>
          </p:cNvPicPr>
          <p:nvPr>
            <p:ph idx="1"/>
          </p:nvPr>
        </p:nvPicPr>
        <p:blipFill rotWithShape="1">
          <a:blip r:embed="rId2"/>
          <a:srcRect t="9311" b="5579"/>
          <a:stretch/>
        </p:blipFill>
        <p:spPr>
          <a:xfrm>
            <a:off x="3491652" y="838899"/>
            <a:ext cx="8425216" cy="5134062"/>
          </a:xfrm>
        </p:spPr>
      </p:pic>
    </p:spTree>
    <p:extLst>
      <p:ext uri="{BB962C8B-B14F-4D97-AF65-F5344CB8AC3E}">
        <p14:creationId xmlns:p14="http://schemas.microsoft.com/office/powerpoint/2010/main" val="1562981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0095E-5C15-4C32-816C-1E3D69FFB599}"/>
              </a:ext>
            </a:extLst>
          </p:cNvPr>
          <p:cNvSpPr>
            <a:spLocks noGrp="1"/>
          </p:cNvSpPr>
          <p:nvPr>
            <p:ph type="title"/>
          </p:nvPr>
        </p:nvSpPr>
        <p:spPr/>
        <p:txBody>
          <a:bodyPr>
            <a:normAutofit/>
          </a:bodyPr>
          <a:lstStyle/>
          <a:p>
            <a:r>
              <a:rPr lang="es-ES" dirty="0" err="1"/>
              <a:t>Ketubot</a:t>
            </a:r>
            <a:br>
              <a:rPr lang="es-ES" dirty="0"/>
            </a:br>
            <a:r>
              <a:rPr lang="fr-FR" sz="2000" b="1" i="0" dirty="0">
                <a:solidFill>
                  <a:schemeClr val="bg1"/>
                </a:solidFill>
                <a:effectLst/>
              </a:rPr>
              <a:t>Cercle de Généalogie Juive</a:t>
            </a:r>
            <a:br>
              <a:rPr lang="fr-FR" sz="2000" b="1" i="0" dirty="0">
                <a:solidFill>
                  <a:schemeClr val="bg1"/>
                </a:solidFill>
                <a:effectLst/>
              </a:rPr>
            </a:br>
            <a:br>
              <a:rPr lang="fr-FR" sz="2000" b="1" i="0" dirty="0">
                <a:solidFill>
                  <a:schemeClr val="bg1"/>
                </a:solidFill>
                <a:effectLst/>
              </a:rPr>
            </a:br>
            <a:br>
              <a:rPr lang="fr-FR" sz="2000" b="1" i="0" dirty="0">
                <a:solidFill>
                  <a:srgbClr val="000000"/>
                </a:solidFill>
                <a:effectLst/>
                <a:latin typeface="Times New Roman" panose="02020603050405020304" pitchFamily="18" charset="0"/>
              </a:rPr>
            </a:br>
            <a:br>
              <a:rPr lang="fr-FR" sz="2000" b="1" i="0" dirty="0">
                <a:solidFill>
                  <a:srgbClr val="000000"/>
                </a:solidFill>
                <a:effectLst/>
                <a:latin typeface="Times New Roman" panose="02020603050405020304" pitchFamily="18" charset="0"/>
              </a:rPr>
            </a:br>
            <a:endParaRPr lang="en-US" sz="2000" dirty="0"/>
          </a:p>
        </p:txBody>
      </p:sp>
      <p:pic>
        <p:nvPicPr>
          <p:cNvPr id="6" name="Picture 5">
            <a:extLst>
              <a:ext uri="{FF2B5EF4-FFF2-40B4-BE49-F238E27FC236}">
                <a16:creationId xmlns:a16="http://schemas.microsoft.com/office/drawing/2014/main" id="{86B2CB39-C6AD-493B-AC81-7673BDB0ECEC}"/>
              </a:ext>
            </a:extLst>
          </p:cNvPr>
          <p:cNvPicPr>
            <a:picLocks noChangeAspect="1"/>
          </p:cNvPicPr>
          <p:nvPr/>
        </p:nvPicPr>
        <p:blipFill rotWithShape="1">
          <a:blip r:embed="rId2"/>
          <a:srcRect l="19335" t="9637" r="20665" b="5381"/>
          <a:stretch/>
        </p:blipFill>
        <p:spPr>
          <a:xfrm>
            <a:off x="3758266" y="618310"/>
            <a:ext cx="7810151" cy="5991962"/>
          </a:xfrm>
          <a:prstGeom prst="rect">
            <a:avLst/>
          </a:prstGeom>
        </p:spPr>
      </p:pic>
    </p:spTree>
    <p:extLst>
      <p:ext uri="{BB962C8B-B14F-4D97-AF65-F5344CB8AC3E}">
        <p14:creationId xmlns:p14="http://schemas.microsoft.com/office/powerpoint/2010/main" val="1820443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0095E-5C15-4C32-816C-1E3D69FFB599}"/>
              </a:ext>
            </a:extLst>
          </p:cNvPr>
          <p:cNvSpPr>
            <a:spLocks noGrp="1"/>
          </p:cNvSpPr>
          <p:nvPr>
            <p:ph type="title"/>
          </p:nvPr>
        </p:nvSpPr>
        <p:spPr/>
        <p:txBody>
          <a:bodyPr>
            <a:normAutofit fontScale="90000"/>
          </a:bodyPr>
          <a:lstStyle/>
          <a:p>
            <a:r>
              <a:rPr lang="es-ES" dirty="0" err="1"/>
              <a:t>Cemintiere</a:t>
            </a:r>
            <a:r>
              <a:rPr lang="es-ES" dirty="0"/>
              <a:t> </a:t>
            </a:r>
            <a:r>
              <a:rPr lang="es-ES" dirty="0" err="1"/>
              <a:t>Elie</a:t>
            </a:r>
            <a:r>
              <a:rPr lang="es-ES" dirty="0"/>
              <a:t> </a:t>
            </a:r>
            <a:r>
              <a:rPr lang="es-ES" dirty="0" err="1"/>
              <a:t>Borgel</a:t>
            </a:r>
            <a:r>
              <a:rPr lang="es-ES" dirty="0"/>
              <a:t> – Tunis (1894)</a:t>
            </a:r>
            <a:br>
              <a:rPr lang="es-ES" dirty="0"/>
            </a:br>
            <a:br>
              <a:rPr lang="es-ES" dirty="0"/>
            </a:br>
            <a:r>
              <a:rPr lang="es-ES" sz="2000" dirty="0"/>
              <a:t>R. Rafael </a:t>
            </a:r>
            <a:r>
              <a:rPr lang="es-ES" sz="2000" dirty="0" err="1"/>
              <a:t>Arditti</a:t>
            </a:r>
            <a:r>
              <a:rPr lang="es-ES" sz="2000" dirty="0"/>
              <a:t>: </a:t>
            </a:r>
            <a:r>
              <a:rPr lang="fr-FR" sz="2000" b="0" i="0" dirty="0">
                <a:solidFill>
                  <a:schemeClr val="bg1"/>
                </a:solidFill>
                <a:effectLst/>
                <a:latin typeface="+mn-lt"/>
              </a:rPr>
              <a:t>Epitaphes rabbiniques de l'ancien cimetière israélite de Tunis.  </a:t>
            </a:r>
            <a:r>
              <a:rPr lang="fr-FR" sz="2000" b="0" i="1" dirty="0">
                <a:solidFill>
                  <a:schemeClr val="bg1"/>
                </a:solidFill>
                <a:effectLst/>
                <a:latin typeface="+mn-lt"/>
              </a:rPr>
              <a:t>Revue tunisienne</a:t>
            </a:r>
            <a:r>
              <a:rPr lang="fr-FR" sz="2000" b="0" i="0" dirty="0">
                <a:solidFill>
                  <a:schemeClr val="bg1"/>
                </a:solidFill>
                <a:effectLst/>
                <a:latin typeface="+mn-lt"/>
              </a:rPr>
              <a:t>, 1931-1932</a:t>
            </a:r>
            <a:br>
              <a:rPr lang="fr-FR" sz="2000" b="0" i="0" dirty="0">
                <a:solidFill>
                  <a:schemeClr val="bg1"/>
                </a:solidFill>
                <a:effectLst/>
                <a:latin typeface="+mn-lt"/>
              </a:rPr>
            </a:br>
            <a:br>
              <a:rPr lang="es-ES" dirty="0"/>
            </a:br>
            <a:r>
              <a:rPr lang="es-ES" sz="2000" dirty="0"/>
              <a:t>https://www.sephardicgen.com/databases/TunisRabbisSrchFrmFR.html</a:t>
            </a:r>
            <a:br>
              <a:rPr lang="fr-FR" sz="2000" b="1" i="0" dirty="0">
                <a:solidFill>
                  <a:schemeClr val="bg1"/>
                </a:solidFill>
                <a:effectLst/>
              </a:rPr>
            </a:br>
            <a:br>
              <a:rPr lang="fr-FR" sz="2000" b="1" i="0" dirty="0">
                <a:solidFill>
                  <a:schemeClr val="bg1"/>
                </a:solidFill>
                <a:effectLst/>
              </a:rPr>
            </a:br>
            <a:br>
              <a:rPr lang="fr-FR" sz="2000" b="1" i="0" dirty="0">
                <a:solidFill>
                  <a:srgbClr val="000000"/>
                </a:solidFill>
                <a:effectLst/>
                <a:latin typeface="Times New Roman" panose="02020603050405020304" pitchFamily="18" charset="0"/>
              </a:rPr>
            </a:br>
            <a:br>
              <a:rPr lang="fr-FR" sz="2000" b="1" i="0" dirty="0">
                <a:solidFill>
                  <a:srgbClr val="000000"/>
                </a:solidFill>
                <a:effectLst/>
                <a:latin typeface="Times New Roman" panose="02020603050405020304" pitchFamily="18" charset="0"/>
              </a:rPr>
            </a:br>
            <a:endParaRPr lang="en-US" sz="2000" dirty="0"/>
          </a:p>
        </p:txBody>
      </p:sp>
      <p:pic>
        <p:nvPicPr>
          <p:cNvPr id="4" name="Picture 3">
            <a:extLst>
              <a:ext uri="{FF2B5EF4-FFF2-40B4-BE49-F238E27FC236}">
                <a16:creationId xmlns:a16="http://schemas.microsoft.com/office/drawing/2014/main" id="{461E0B6B-EAF0-4B4E-B26D-924785CC8256}"/>
              </a:ext>
            </a:extLst>
          </p:cNvPr>
          <p:cNvPicPr>
            <a:picLocks noChangeAspect="1"/>
          </p:cNvPicPr>
          <p:nvPr/>
        </p:nvPicPr>
        <p:blipFill rotWithShape="1">
          <a:blip r:embed="rId2"/>
          <a:srcRect l="-1" t="10225" r="590" b="6176"/>
          <a:stretch/>
        </p:blipFill>
        <p:spPr>
          <a:xfrm>
            <a:off x="3537482" y="914401"/>
            <a:ext cx="8654518" cy="3942272"/>
          </a:xfrm>
          <a:prstGeom prst="rect">
            <a:avLst/>
          </a:prstGeom>
        </p:spPr>
      </p:pic>
    </p:spTree>
    <p:extLst>
      <p:ext uri="{BB962C8B-B14F-4D97-AF65-F5344CB8AC3E}">
        <p14:creationId xmlns:p14="http://schemas.microsoft.com/office/powerpoint/2010/main" val="285658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1EE595-AF9A-EF4B-9B38-72252FD5C8C6}"/>
              </a:ext>
            </a:extLst>
          </p:cNvPr>
          <p:cNvPicPr>
            <a:picLocks noChangeAspect="1"/>
          </p:cNvPicPr>
          <p:nvPr/>
        </p:nvPicPr>
        <p:blipFill>
          <a:blip r:embed="rId3"/>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EC7E42E7-7953-D542-8B8F-8BB32EBB22DB}"/>
              </a:ext>
            </a:extLst>
          </p:cNvPr>
          <p:cNvPicPr>
            <a:picLocks noChangeAspect="1"/>
          </p:cNvPicPr>
          <p:nvPr/>
        </p:nvPicPr>
        <p:blipFill rotWithShape="1">
          <a:blip r:embed="rId4">
            <a:alphaModFix amt="49000"/>
          </a:blip>
          <a:srcRect t="5178" b="5178"/>
          <a:stretch/>
        </p:blipFill>
        <p:spPr>
          <a:xfrm>
            <a:off x="2311397" y="0"/>
            <a:ext cx="7569200" cy="6858001"/>
          </a:xfrm>
          <a:prstGeom prst="rect">
            <a:avLst/>
          </a:prstGeom>
        </p:spPr>
      </p:pic>
      <p:sp>
        <p:nvSpPr>
          <p:cNvPr id="3" name="TextBox 2">
            <a:extLst>
              <a:ext uri="{FF2B5EF4-FFF2-40B4-BE49-F238E27FC236}">
                <a16:creationId xmlns:a16="http://schemas.microsoft.com/office/drawing/2014/main" id="{07A7104C-D86F-B947-9A17-E02148F25B09}"/>
              </a:ext>
            </a:extLst>
          </p:cNvPr>
          <p:cNvSpPr txBox="1"/>
          <p:nvPr/>
        </p:nvSpPr>
        <p:spPr>
          <a:xfrm>
            <a:off x="651642" y="2736502"/>
            <a:ext cx="11130455" cy="1384995"/>
          </a:xfrm>
          <a:prstGeom prst="rect">
            <a:avLst/>
          </a:prstGeom>
          <a:noFill/>
        </p:spPr>
        <p:txBody>
          <a:bodyPr wrap="square" rtlCol="0">
            <a:spAutoFit/>
          </a:bodyPr>
          <a:lstStyle/>
          <a:p>
            <a:pPr algn="ctr"/>
            <a:r>
              <a:rPr lang="en-US" sz="2800" dirty="0">
                <a:solidFill>
                  <a:schemeClr val="bg1"/>
                </a:solidFill>
              </a:rPr>
              <a:t>The content of this video, as well as the thoughts, views, and opinions expressed herein belong solely to the creator and do not necessarily reflect the views of FamilySearch International and RootsTech.</a:t>
            </a:r>
            <a:endParaRPr lang="en-US" sz="2800" dirty="0">
              <a:solidFill>
                <a:schemeClr val="bg1"/>
              </a:solidFill>
              <a:latin typeface="Avenir Black" panose="02000503020000020003" pitchFamily="2" charset="0"/>
            </a:endParaRPr>
          </a:p>
        </p:txBody>
      </p:sp>
    </p:spTree>
    <p:extLst>
      <p:ext uri="{BB962C8B-B14F-4D97-AF65-F5344CB8AC3E}">
        <p14:creationId xmlns:p14="http://schemas.microsoft.com/office/powerpoint/2010/main" val="32471852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0095E-5C15-4C32-816C-1E3D69FFB599}"/>
              </a:ext>
            </a:extLst>
          </p:cNvPr>
          <p:cNvSpPr>
            <a:spLocks noGrp="1"/>
          </p:cNvSpPr>
          <p:nvPr>
            <p:ph type="title"/>
          </p:nvPr>
        </p:nvSpPr>
        <p:spPr/>
        <p:txBody>
          <a:bodyPr>
            <a:normAutofit/>
          </a:bodyPr>
          <a:lstStyle/>
          <a:p>
            <a:r>
              <a:rPr lang="es-ES" dirty="0"/>
              <a:t>Livorno - Italia</a:t>
            </a:r>
            <a:br>
              <a:rPr lang="es-ES" dirty="0"/>
            </a:br>
            <a:br>
              <a:rPr lang="es-ES" dirty="0"/>
            </a:br>
            <a:br>
              <a:rPr lang="fr-FR" sz="2000" b="1" i="0" dirty="0">
                <a:solidFill>
                  <a:schemeClr val="bg1"/>
                </a:solidFill>
                <a:effectLst/>
              </a:rPr>
            </a:br>
            <a:br>
              <a:rPr lang="fr-FR" sz="2000" b="1" i="0" dirty="0">
                <a:solidFill>
                  <a:schemeClr val="bg1"/>
                </a:solidFill>
                <a:effectLst/>
              </a:rPr>
            </a:br>
            <a:br>
              <a:rPr lang="fr-FR" sz="2000" b="1" i="0" dirty="0">
                <a:solidFill>
                  <a:srgbClr val="000000"/>
                </a:solidFill>
                <a:effectLst/>
                <a:latin typeface="Times New Roman" panose="02020603050405020304" pitchFamily="18" charset="0"/>
              </a:rPr>
            </a:br>
            <a:br>
              <a:rPr lang="fr-FR" sz="2000" b="1" i="0" dirty="0">
                <a:solidFill>
                  <a:srgbClr val="000000"/>
                </a:solidFill>
                <a:effectLst/>
                <a:latin typeface="Times New Roman" panose="02020603050405020304" pitchFamily="18" charset="0"/>
              </a:rPr>
            </a:br>
            <a:endParaRPr lang="en-US" sz="2000" dirty="0"/>
          </a:p>
        </p:txBody>
      </p:sp>
      <p:pic>
        <p:nvPicPr>
          <p:cNvPr id="6" name="Picture 5">
            <a:extLst>
              <a:ext uri="{FF2B5EF4-FFF2-40B4-BE49-F238E27FC236}">
                <a16:creationId xmlns:a16="http://schemas.microsoft.com/office/drawing/2014/main" id="{F19263DB-7955-47A3-8D37-BA0D311D5DB8}"/>
              </a:ext>
            </a:extLst>
          </p:cNvPr>
          <p:cNvPicPr>
            <a:picLocks noChangeAspect="1"/>
          </p:cNvPicPr>
          <p:nvPr/>
        </p:nvPicPr>
        <p:blipFill>
          <a:blip r:embed="rId2"/>
          <a:stretch>
            <a:fillRect/>
          </a:stretch>
        </p:blipFill>
        <p:spPr>
          <a:xfrm>
            <a:off x="101285" y="2952510"/>
            <a:ext cx="3250750" cy="2349828"/>
          </a:xfrm>
          <a:prstGeom prst="rect">
            <a:avLst/>
          </a:prstGeom>
        </p:spPr>
      </p:pic>
      <p:sp>
        <p:nvSpPr>
          <p:cNvPr id="8" name="TextBox 7">
            <a:extLst>
              <a:ext uri="{FF2B5EF4-FFF2-40B4-BE49-F238E27FC236}">
                <a16:creationId xmlns:a16="http://schemas.microsoft.com/office/drawing/2014/main" id="{1DAEDBD8-6189-4C28-97B7-A48F7B5F761C}"/>
              </a:ext>
            </a:extLst>
          </p:cNvPr>
          <p:cNvSpPr txBox="1"/>
          <p:nvPr/>
        </p:nvSpPr>
        <p:spPr>
          <a:xfrm>
            <a:off x="3838755" y="806570"/>
            <a:ext cx="6193766" cy="4524315"/>
          </a:xfrm>
          <a:prstGeom prst="rect">
            <a:avLst/>
          </a:prstGeom>
          <a:noFill/>
        </p:spPr>
        <p:txBody>
          <a:bodyPr wrap="square" rtlCol="0">
            <a:spAutoFit/>
          </a:bodyPr>
          <a:lstStyle/>
          <a:p>
            <a:r>
              <a:rPr lang="es-ES" dirty="0"/>
              <a:t>1593 – Ferdinand I de Medici opens </a:t>
            </a:r>
            <a:r>
              <a:rPr lang="es-ES" dirty="0" err="1"/>
              <a:t>the</a:t>
            </a:r>
            <a:r>
              <a:rPr lang="es-ES" dirty="0"/>
              <a:t> </a:t>
            </a:r>
            <a:r>
              <a:rPr lang="es-ES" dirty="0" err="1"/>
              <a:t>city</a:t>
            </a:r>
            <a:r>
              <a:rPr lang="es-ES" dirty="0"/>
              <a:t> </a:t>
            </a:r>
            <a:r>
              <a:rPr lang="es-ES" dirty="0" err="1"/>
              <a:t>to</a:t>
            </a:r>
            <a:r>
              <a:rPr lang="es-ES" dirty="0"/>
              <a:t> </a:t>
            </a:r>
            <a:r>
              <a:rPr lang="es-ES" dirty="0" err="1"/>
              <a:t>Jews</a:t>
            </a:r>
            <a:r>
              <a:rPr lang="es-ES" dirty="0"/>
              <a:t> </a:t>
            </a:r>
            <a:r>
              <a:rPr lang="es-ES" dirty="0" err="1"/>
              <a:t>to</a:t>
            </a:r>
            <a:r>
              <a:rPr lang="es-ES" dirty="0"/>
              <a:t> </a:t>
            </a:r>
            <a:r>
              <a:rPr lang="es-ES" dirty="0" err="1"/>
              <a:t>worship</a:t>
            </a:r>
            <a:r>
              <a:rPr lang="es-ES" dirty="0"/>
              <a:t> </a:t>
            </a:r>
            <a:r>
              <a:rPr lang="es-ES" dirty="0" err="1"/>
              <a:t>according</a:t>
            </a:r>
            <a:r>
              <a:rPr lang="es-ES" dirty="0"/>
              <a:t> </a:t>
            </a:r>
            <a:r>
              <a:rPr lang="es-ES" dirty="0" err="1"/>
              <a:t>to</a:t>
            </a:r>
            <a:r>
              <a:rPr lang="es-ES" dirty="0"/>
              <a:t> </a:t>
            </a:r>
            <a:r>
              <a:rPr lang="es-ES" dirty="0" err="1"/>
              <a:t>their</a:t>
            </a:r>
            <a:r>
              <a:rPr lang="es-ES" dirty="0"/>
              <a:t> </a:t>
            </a:r>
            <a:r>
              <a:rPr lang="es-ES" dirty="0" err="1"/>
              <a:t>religions</a:t>
            </a:r>
            <a:r>
              <a:rPr lang="es-ES" dirty="0"/>
              <a:t>. </a:t>
            </a:r>
            <a:r>
              <a:rPr lang="es-ES" dirty="0" err="1"/>
              <a:t>Many</a:t>
            </a:r>
            <a:r>
              <a:rPr lang="es-ES" dirty="0"/>
              <a:t> </a:t>
            </a:r>
            <a:r>
              <a:rPr lang="es-ES" dirty="0" err="1"/>
              <a:t>members</a:t>
            </a:r>
            <a:r>
              <a:rPr lang="es-ES" dirty="0"/>
              <a:t> </a:t>
            </a:r>
            <a:r>
              <a:rPr lang="es-ES" dirty="0" err="1"/>
              <a:t>of</a:t>
            </a:r>
            <a:r>
              <a:rPr lang="es-ES" dirty="0"/>
              <a:t> </a:t>
            </a:r>
            <a:r>
              <a:rPr lang="es-ES" dirty="0" err="1"/>
              <a:t>the</a:t>
            </a:r>
            <a:r>
              <a:rPr lang="es-ES" dirty="0"/>
              <a:t> </a:t>
            </a:r>
            <a:r>
              <a:rPr lang="es-ES" dirty="0" err="1"/>
              <a:t>community</a:t>
            </a:r>
            <a:r>
              <a:rPr lang="es-ES" dirty="0"/>
              <a:t> </a:t>
            </a:r>
            <a:r>
              <a:rPr lang="es-ES" dirty="0" err="1"/>
              <a:t>settled</a:t>
            </a:r>
            <a:r>
              <a:rPr lang="es-ES" dirty="0"/>
              <a:t> in Tunis </a:t>
            </a:r>
            <a:r>
              <a:rPr lang="es-ES" dirty="0" err="1"/>
              <a:t>around</a:t>
            </a:r>
            <a:r>
              <a:rPr lang="es-ES" dirty="0"/>
              <a:t> 1700, </a:t>
            </a:r>
            <a:r>
              <a:rPr lang="es-ES" dirty="0" err="1"/>
              <a:t>calkled</a:t>
            </a:r>
            <a:r>
              <a:rPr lang="es-ES" dirty="0"/>
              <a:t> </a:t>
            </a:r>
            <a:r>
              <a:rPr lang="es-ES" dirty="0" err="1"/>
              <a:t>Granna</a:t>
            </a:r>
            <a:endParaRPr lang="es-ES" dirty="0"/>
          </a:p>
          <a:p>
            <a:r>
              <a:rPr lang="es-ES" dirty="0"/>
              <a:t>1665-1802 </a:t>
            </a:r>
            <a:r>
              <a:rPr lang="es-ES" dirty="0" err="1"/>
              <a:t>Register</a:t>
            </a:r>
            <a:r>
              <a:rPr lang="es-ES" dirty="0"/>
              <a:t> </a:t>
            </a:r>
            <a:r>
              <a:rPr lang="es-ES" dirty="0" err="1"/>
              <a:t>of</a:t>
            </a:r>
            <a:r>
              <a:rPr lang="es-ES" dirty="0"/>
              <a:t> </a:t>
            </a:r>
            <a:r>
              <a:rPr lang="es-ES" dirty="0" err="1"/>
              <a:t>Ketuvot</a:t>
            </a:r>
            <a:r>
              <a:rPr lang="es-ES" dirty="0"/>
              <a:t> </a:t>
            </a:r>
            <a:r>
              <a:rPr lang="es-ES" dirty="0" err="1"/>
              <a:t>avaiable</a:t>
            </a:r>
            <a:r>
              <a:rPr lang="es-ES" dirty="0"/>
              <a:t> </a:t>
            </a:r>
          </a:p>
          <a:p>
            <a:r>
              <a:rPr lang="en-US" dirty="0">
                <a:hlinkClick r:id="rId3"/>
              </a:rPr>
              <a:t>http://cahjp.nli.org.il/content/livorno-jewish-community-and-organizations</a:t>
            </a:r>
            <a:endParaRPr lang="es-ES" dirty="0"/>
          </a:p>
          <a:p>
            <a:endParaRPr lang="en-US" dirty="0"/>
          </a:p>
          <a:p>
            <a:r>
              <a:rPr lang="en-US" dirty="0"/>
              <a:t>List of Jews allowed to reside in Livorno (1753-1807) can be found at Jean Pierre </a:t>
            </a:r>
            <a:r>
              <a:rPr lang="en-US" dirty="0" err="1"/>
              <a:t>Filippini</a:t>
            </a:r>
            <a:r>
              <a:rPr lang="en-US" dirty="0"/>
              <a:t>, </a:t>
            </a:r>
            <a:r>
              <a:rPr lang="en-US" i="1" dirty="0"/>
              <a:t>Il Porto di Livorno e la Toscana (1676-1814)</a:t>
            </a:r>
            <a:r>
              <a:rPr lang="en-US" dirty="0"/>
              <a:t>; University of Michigan. 1998. </a:t>
            </a:r>
          </a:p>
          <a:p>
            <a:endParaRPr lang="en-US" dirty="0"/>
          </a:p>
          <a:p>
            <a:r>
              <a:rPr lang="en-US" dirty="0"/>
              <a:t>Notaries - </a:t>
            </a:r>
            <a:r>
              <a:rPr lang="en-US" dirty="0">
                <a:hlinkClick r:id="rId4"/>
              </a:rPr>
              <a:t>https://www.archiviodistato.firenze.it/archividigitali/cerca/</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1135173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0095E-5C15-4C32-816C-1E3D69FFB599}"/>
              </a:ext>
            </a:extLst>
          </p:cNvPr>
          <p:cNvSpPr>
            <a:spLocks noGrp="1"/>
          </p:cNvSpPr>
          <p:nvPr>
            <p:ph type="title"/>
          </p:nvPr>
        </p:nvSpPr>
        <p:spPr/>
        <p:txBody>
          <a:bodyPr>
            <a:normAutofit fontScale="90000"/>
          </a:bodyPr>
          <a:lstStyle/>
          <a:p>
            <a:r>
              <a:rPr lang="es-ES" dirty="0" err="1"/>
              <a:t>Ottoman</a:t>
            </a:r>
            <a:r>
              <a:rPr lang="es-ES" dirty="0"/>
              <a:t> </a:t>
            </a:r>
            <a:r>
              <a:rPr lang="es-ES" dirty="0" err="1"/>
              <a:t>Empire</a:t>
            </a:r>
            <a:r>
              <a:rPr lang="es-ES" dirty="0"/>
              <a:t>  Imperio Otomano</a:t>
            </a:r>
            <a:br>
              <a:rPr lang="es-ES" dirty="0"/>
            </a:br>
            <a:br>
              <a:rPr lang="es-ES" dirty="0"/>
            </a:br>
            <a:r>
              <a:rPr lang="es-ES" dirty="0"/>
              <a:t>Turquía / </a:t>
            </a:r>
            <a:r>
              <a:rPr lang="es-ES" dirty="0" err="1"/>
              <a:t>Turkey</a:t>
            </a:r>
            <a:br>
              <a:rPr lang="es-ES" dirty="0"/>
            </a:br>
            <a:br>
              <a:rPr lang="es-ES" dirty="0"/>
            </a:br>
            <a:r>
              <a:rPr lang="es-ES" dirty="0" err="1"/>
              <a:t>Basbakanlik</a:t>
            </a:r>
            <a:r>
              <a:rPr lang="es-ES" dirty="0"/>
              <a:t> </a:t>
            </a:r>
            <a:r>
              <a:rPr lang="es-ES" dirty="0" err="1"/>
              <a:t>Arsivi</a:t>
            </a:r>
            <a:r>
              <a:rPr lang="es-ES" dirty="0"/>
              <a:t> – </a:t>
            </a:r>
            <a:r>
              <a:rPr lang="es-ES" dirty="0" err="1"/>
              <a:t>National</a:t>
            </a:r>
            <a:r>
              <a:rPr lang="es-ES" dirty="0"/>
              <a:t> Archives / Archivo Nacional</a:t>
            </a:r>
            <a:br>
              <a:rPr lang="es-ES" dirty="0"/>
            </a:br>
            <a:br>
              <a:rPr lang="fr-FR" sz="2000" b="1" i="0" dirty="0">
                <a:solidFill>
                  <a:schemeClr val="bg1"/>
                </a:solidFill>
                <a:effectLst/>
              </a:rPr>
            </a:br>
            <a:br>
              <a:rPr lang="fr-FR" sz="2000" b="1" i="0" dirty="0">
                <a:solidFill>
                  <a:schemeClr val="bg1"/>
                </a:solidFill>
                <a:effectLst/>
              </a:rPr>
            </a:br>
            <a:br>
              <a:rPr lang="fr-FR" sz="2000" b="1" i="0" dirty="0">
                <a:solidFill>
                  <a:srgbClr val="000000"/>
                </a:solidFill>
                <a:effectLst/>
                <a:latin typeface="Times New Roman" panose="02020603050405020304" pitchFamily="18" charset="0"/>
              </a:rPr>
            </a:br>
            <a:br>
              <a:rPr lang="fr-FR" sz="2000" b="1" i="0" dirty="0">
                <a:solidFill>
                  <a:srgbClr val="000000"/>
                </a:solidFill>
                <a:effectLst/>
                <a:latin typeface="Times New Roman" panose="02020603050405020304" pitchFamily="18" charset="0"/>
              </a:rPr>
            </a:br>
            <a:endParaRPr lang="en-US" sz="2000" dirty="0"/>
          </a:p>
        </p:txBody>
      </p:sp>
      <p:sp>
        <p:nvSpPr>
          <p:cNvPr id="8" name="TextBox 7">
            <a:extLst>
              <a:ext uri="{FF2B5EF4-FFF2-40B4-BE49-F238E27FC236}">
                <a16:creationId xmlns:a16="http://schemas.microsoft.com/office/drawing/2014/main" id="{1DAEDBD8-6189-4C28-97B7-A48F7B5F761C}"/>
              </a:ext>
            </a:extLst>
          </p:cNvPr>
          <p:cNvSpPr txBox="1"/>
          <p:nvPr/>
        </p:nvSpPr>
        <p:spPr>
          <a:xfrm>
            <a:off x="3838755" y="806570"/>
            <a:ext cx="6193766" cy="923330"/>
          </a:xfrm>
          <a:prstGeom prst="rect">
            <a:avLst/>
          </a:prstGeom>
          <a:noFill/>
        </p:spPr>
        <p:txBody>
          <a:bodyPr wrap="square" rtlCol="0">
            <a:spAutoFit/>
          </a:bodyPr>
          <a:lstStyle/>
          <a:p>
            <a:endParaRPr lang="en-US" dirty="0"/>
          </a:p>
          <a:p>
            <a:endParaRPr lang="en-US" dirty="0"/>
          </a:p>
          <a:p>
            <a:endParaRPr lang="en-US" dirty="0"/>
          </a:p>
        </p:txBody>
      </p:sp>
      <p:pic>
        <p:nvPicPr>
          <p:cNvPr id="4" name="Picture 3">
            <a:extLst>
              <a:ext uri="{FF2B5EF4-FFF2-40B4-BE49-F238E27FC236}">
                <a16:creationId xmlns:a16="http://schemas.microsoft.com/office/drawing/2014/main" id="{3189D16B-B4E9-40C9-9AF4-5170C8D9E2E9}"/>
              </a:ext>
            </a:extLst>
          </p:cNvPr>
          <p:cNvPicPr>
            <a:picLocks noChangeAspect="1"/>
          </p:cNvPicPr>
          <p:nvPr/>
        </p:nvPicPr>
        <p:blipFill rotWithShape="1">
          <a:blip r:embed="rId2"/>
          <a:srcRect l="18679" t="10290" r="19622" b="5000"/>
          <a:stretch/>
        </p:blipFill>
        <p:spPr>
          <a:xfrm>
            <a:off x="3838755" y="806570"/>
            <a:ext cx="7522234" cy="5594230"/>
          </a:xfrm>
          <a:prstGeom prst="rect">
            <a:avLst/>
          </a:prstGeom>
        </p:spPr>
      </p:pic>
    </p:spTree>
    <p:extLst>
      <p:ext uri="{BB962C8B-B14F-4D97-AF65-F5344CB8AC3E}">
        <p14:creationId xmlns:p14="http://schemas.microsoft.com/office/powerpoint/2010/main" val="3991319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0095E-5C15-4C32-816C-1E3D69FFB599}"/>
              </a:ext>
            </a:extLst>
          </p:cNvPr>
          <p:cNvSpPr>
            <a:spLocks noGrp="1"/>
          </p:cNvSpPr>
          <p:nvPr>
            <p:ph type="title"/>
          </p:nvPr>
        </p:nvSpPr>
        <p:spPr/>
        <p:txBody>
          <a:bodyPr>
            <a:normAutofit fontScale="90000"/>
          </a:bodyPr>
          <a:lstStyle/>
          <a:p>
            <a:r>
              <a:rPr lang="es-ES" dirty="0" err="1"/>
              <a:t>Ottoman</a:t>
            </a:r>
            <a:r>
              <a:rPr lang="es-ES" dirty="0"/>
              <a:t> </a:t>
            </a:r>
            <a:r>
              <a:rPr lang="es-ES" dirty="0" err="1"/>
              <a:t>Empire</a:t>
            </a:r>
            <a:r>
              <a:rPr lang="es-ES" dirty="0"/>
              <a:t>  Imperio Otomano</a:t>
            </a:r>
            <a:br>
              <a:rPr lang="es-ES" dirty="0"/>
            </a:br>
            <a:br>
              <a:rPr lang="es-ES" dirty="0"/>
            </a:br>
            <a:r>
              <a:rPr lang="es-ES" dirty="0"/>
              <a:t>Turquía / </a:t>
            </a:r>
            <a:r>
              <a:rPr lang="es-ES" dirty="0" err="1"/>
              <a:t>Turkey</a:t>
            </a:r>
            <a:br>
              <a:rPr lang="es-ES" dirty="0"/>
            </a:br>
            <a:br>
              <a:rPr lang="es-ES" dirty="0"/>
            </a:br>
            <a:br>
              <a:rPr lang="es-ES" dirty="0"/>
            </a:br>
            <a:br>
              <a:rPr lang="fr-FR" sz="2000" b="1" i="0" dirty="0">
                <a:solidFill>
                  <a:schemeClr val="bg1"/>
                </a:solidFill>
                <a:effectLst/>
              </a:rPr>
            </a:br>
            <a:br>
              <a:rPr lang="fr-FR" sz="2000" b="1" i="0" dirty="0">
                <a:solidFill>
                  <a:schemeClr val="bg1"/>
                </a:solidFill>
                <a:effectLst/>
              </a:rPr>
            </a:br>
            <a:br>
              <a:rPr lang="fr-FR" sz="2000" b="1" i="0" dirty="0">
                <a:solidFill>
                  <a:srgbClr val="000000"/>
                </a:solidFill>
                <a:effectLst/>
                <a:latin typeface="Times New Roman" panose="02020603050405020304" pitchFamily="18" charset="0"/>
              </a:rPr>
            </a:br>
            <a:br>
              <a:rPr lang="fr-FR" sz="2000" b="1" i="0" dirty="0">
                <a:solidFill>
                  <a:srgbClr val="000000"/>
                </a:solidFill>
                <a:effectLst/>
                <a:latin typeface="Times New Roman" panose="02020603050405020304" pitchFamily="18" charset="0"/>
              </a:rPr>
            </a:br>
            <a:endParaRPr lang="en-US" sz="2000" dirty="0"/>
          </a:p>
        </p:txBody>
      </p:sp>
      <p:sp>
        <p:nvSpPr>
          <p:cNvPr id="8" name="TextBox 7">
            <a:extLst>
              <a:ext uri="{FF2B5EF4-FFF2-40B4-BE49-F238E27FC236}">
                <a16:creationId xmlns:a16="http://schemas.microsoft.com/office/drawing/2014/main" id="{1DAEDBD8-6189-4C28-97B7-A48F7B5F761C}"/>
              </a:ext>
            </a:extLst>
          </p:cNvPr>
          <p:cNvSpPr txBox="1"/>
          <p:nvPr/>
        </p:nvSpPr>
        <p:spPr>
          <a:xfrm>
            <a:off x="3838755" y="806570"/>
            <a:ext cx="6193766" cy="923330"/>
          </a:xfrm>
          <a:prstGeom prst="rect">
            <a:avLst/>
          </a:prstGeom>
          <a:noFill/>
        </p:spPr>
        <p:txBody>
          <a:bodyPr wrap="square" rtlCol="0">
            <a:spAutoFit/>
          </a:bodyPr>
          <a:lstStyle/>
          <a:p>
            <a:endParaRPr lang="en-US" dirty="0"/>
          </a:p>
          <a:p>
            <a:endParaRPr lang="en-US" dirty="0"/>
          </a:p>
          <a:p>
            <a:endParaRPr lang="en-US" dirty="0"/>
          </a:p>
        </p:txBody>
      </p:sp>
      <p:pic>
        <p:nvPicPr>
          <p:cNvPr id="5" name="Picture 4">
            <a:extLst>
              <a:ext uri="{FF2B5EF4-FFF2-40B4-BE49-F238E27FC236}">
                <a16:creationId xmlns:a16="http://schemas.microsoft.com/office/drawing/2014/main" id="{72DCB970-DCF2-4185-8777-76017E7A1D21}"/>
              </a:ext>
            </a:extLst>
          </p:cNvPr>
          <p:cNvPicPr>
            <a:picLocks noChangeAspect="1"/>
          </p:cNvPicPr>
          <p:nvPr/>
        </p:nvPicPr>
        <p:blipFill rotWithShape="1">
          <a:blip r:embed="rId2"/>
          <a:srcRect l="14151" t="10291" r="16297" b="5618"/>
          <a:stretch/>
        </p:blipFill>
        <p:spPr>
          <a:xfrm>
            <a:off x="3712233" y="711680"/>
            <a:ext cx="8479767" cy="5553493"/>
          </a:xfrm>
          <a:prstGeom prst="rect">
            <a:avLst/>
          </a:prstGeom>
        </p:spPr>
      </p:pic>
    </p:spTree>
    <p:extLst>
      <p:ext uri="{BB962C8B-B14F-4D97-AF65-F5344CB8AC3E}">
        <p14:creationId xmlns:p14="http://schemas.microsoft.com/office/powerpoint/2010/main" val="28950139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0095E-5C15-4C32-816C-1E3D69FFB599}"/>
              </a:ext>
            </a:extLst>
          </p:cNvPr>
          <p:cNvSpPr>
            <a:spLocks noGrp="1"/>
          </p:cNvSpPr>
          <p:nvPr>
            <p:ph type="title"/>
          </p:nvPr>
        </p:nvSpPr>
        <p:spPr/>
        <p:txBody>
          <a:bodyPr>
            <a:normAutofit fontScale="90000"/>
          </a:bodyPr>
          <a:lstStyle/>
          <a:p>
            <a:r>
              <a:rPr lang="es-ES" dirty="0" err="1"/>
              <a:t>Ottoman</a:t>
            </a:r>
            <a:r>
              <a:rPr lang="es-ES" dirty="0"/>
              <a:t> </a:t>
            </a:r>
            <a:r>
              <a:rPr lang="es-ES" dirty="0" err="1"/>
              <a:t>Empire</a:t>
            </a:r>
            <a:r>
              <a:rPr lang="es-ES" dirty="0"/>
              <a:t>  Imperio Otomano</a:t>
            </a:r>
            <a:br>
              <a:rPr lang="es-ES" dirty="0"/>
            </a:br>
            <a:br>
              <a:rPr lang="es-ES" dirty="0"/>
            </a:br>
            <a:r>
              <a:rPr lang="es-ES" dirty="0"/>
              <a:t>Turquía / </a:t>
            </a:r>
            <a:r>
              <a:rPr lang="es-ES" dirty="0" err="1"/>
              <a:t>Turkey</a:t>
            </a:r>
            <a:br>
              <a:rPr lang="es-ES" dirty="0"/>
            </a:br>
            <a:br>
              <a:rPr lang="es-ES" dirty="0"/>
            </a:br>
            <a:br>
              <a:rPr lang="es-ES" dirty="0"/>
            </a:br>
            <a:r>
              <a:rPr lang="es-ES" sz="2200" dirty="0">
                <a:hlinkClick r:id="rId2"/>
              </a:rPr>
              <a:t>http://cahjp.nli.org.il/search-holdings</a:t>
            </a:r>
            <a:br>
              <a:rPr lang="es-ES" sz="2200" dirty="0"/>
            </a:br>
            <a:br>
              <a:rPr lang="fr-FR" sz="2000" b="1" i="0" dirty="0">
                <a:solidFill>
                  <a:schemeClr val="bg1"/>
                </a:solidFill>
                <a:effectLst/>
              </a:rPr>
            </a:br>
            <a:br>
              <a:rPr lang="fr-FR" sz="2000" b="1" i="0" dirty="0">
                <a:solidFill>
                  <a:schemeClr val="bg1"/>
                </a:solidFill>
                <a:effectLst/>
              </a:rPr>
            </a:br>
            <a:br>
              <a:rPr lang="fr-FR" sz="2000" b="1" i="0" dirty="0">
                <a:solidFill>
                  <a:srgbClr val="000000"/>
                </a:solidFill>
                <a:effectLst/>
                <a:latin typeface="Times New Roman" panose="02020603050405020304" pitchFamily="18" charset="0"/>
              </a:rPr>
            </a:br>
            <a:br>
              <a:rPr lang="fr-FR" sz="2000" b="1" i="0" dirty="0">
                <a:solidFill>
                  <a:srgbClr val="000000"/>
                </a:solidFill>
                <a:effectLst/>
                <a:latin typeface="Times New Roman" panose="02020603050405020304" pitchFamily="18" charset="0"/>
              </a:rPr>
            </a:br>
            <a:endParaRPr lang="en-US" sz="2000" dirty="0"/>
          </a:p>
        </p:txBody>
      </p:sp>
      <p:sp>
        <p:nvSpPr>
          <p:cNvPr id="8" name="TextBox 7">
            <a:extLst>
              <a:ext uri="{FF2B5EF4-FFF2-40B4-BE49-F238E27FC236}">
                <a16:creationId xmlns:a16="http://schemas.microsoft.com/office/drawing/2014/main" id="{1DAEDBD8-6189-4C28-97B7-A48F7B5F761C}"/>
              </a:ext>
            </a:extLst>
          </p:cNvPr>
          <p:cNvSpPr txBox="1"/>
          <p:nvPr/>
        </p:nvSpPr>
        <p:spPr>
          <a:xfrm>
            <a:off x="3838755" y="806570"/>
            <a:ext cx="6193766" cy="923330"/>
          </a:xfrm>
          <a:prstGeom prst="rect">
            <a:avLst/>
          </a:prstGeom>
          <a:noFill/>
        </p:spPr>
        <p:txBody>
          <a:bodyPr wrap="square" rtlCol="0">
            <a:spAutoFit/>
          </a:bodyPr>
          <a:lstStyle/>
          <a:p>
            <a:endParaRPr lang="en-US" dirty="0"/>
          </a:p>
          <a:p>
            <a:endParaRPr lang="en-US" dirty="0"/>
          </a:p>
          <a:p>
            <a:endParaRPr lang="en-US" dirty="0"/>
          </a:p>
        </p:txBody>
      </p:sp>
      <p:pic>
        <p:nvPicPr>
          <p:cNvPr id="4" name="Picture 3">
            <a:extLst>
              <a:ext uri="{FF2B5EF4-FFF2-40B4-BE49-F238E27FC236}">
                <a16:creationId xmlns:a16="http://schemas.microsoft.com/office/drawing/2014/main" id="{4CAFC10C-E822-47FF-ABA8-D3F41957A22E}"/>
              </a:ext>
            </a:extLst>
          </p:cNvPr>
          <p:cNvPicPr>
            <a:picLocks noChangeAspect="1"/>
          </p:cNvPicPr>
          <p:nvPr/>
        </p:nvPicPr>
        <p:blipFill rotWithShape="1">
          <a:blip r:embed="rId3"/>
          <a:srcRect l="23915" t="9310" r="25283" b="6045"/>
          <a:stretch/>
        </p:blipFill>
        <p:spPr>
          <a:xfrm>
            <a:off x="4252820" y="366622"/>
            <a:ext cx="7065036" cy="6376243"/>
          </a:xfrm>
          <a:prstGeom prst="rect">
            <a:avLst/>
          </a:prstGeom>
        </p:spPr>
      </p:pic>
    </p:spTree>
    <p:extLst>
      <p:ext uri="{BB962C8B-B14F-4D97-AF65-F5344CB8AC3E}">
        <p14:creationId xmlns:p14="http://schemas.microsoft.com/office/powerpoint/2010/main" val="1889286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0095E-5C15-4C32-816C-1E3D69FFB599}"/>
              </a:ext>
            </a:extLst>
          </p:cNvPr>
          <p:cNvSpPr>
            <a:spLocks noGrp="1"/>
          </p:cNvSpPr>
          <p:nvPr>
            <p:ph type="title"/>
          </p:nvPr>
        </p:nvSpPr>
        <p:spPr/>
        <p:txBody>
          <a:bodyPr>
            <a:normAutofit fontScale="90000"/>
          </a:bodyPr>
          <a:lstStyle/>
          <a:p>
            <a:r>
              <a:rPr lang="es-ES" dirty="0" err="1"/>
              <a:t>Ottoman</a:t>
            </a:r>
            <a:r>
              <a:rPr lang="es-ES" dirty="0"/>
              <a:t> </a:t>
            </a:r>
            <a:r>
              <a:rPr lang="es-ES" dirty="0" err="1"/>
              <a:t>Empire</a:t>
            </a:r>
            <a:r>
              <a:rPr lang="es-ES" dirty="0"/>
              <a:t>  Imperio Otomano</a:t>
            </a:r>
            <a:br>
              <a:rPr lang="es-ES" dirty="0"/>
            </a:br>
            <a:br>
              <a:rPr lang="es-ES" dirty="0"/>
            </a:br>
            <a:r>
              <a:rPr lang="es-ES" dirty="0"/>
              <a:t>Turquía / </a:t>
            </a:r>
            <a:r>
              <a:rPr lang="es-ES" dirty="0" err="1"/>
              <a:t>Turkey</a:t>
            </a:r>
            <a:br>
              <a:rPr lang="es-ES" dirty="0"/>
            </a:br>
            <a:br>
              <a:rPr lang="es-ES" dirty="0"/>
            </a:br>
            <a:br>
              <a:rPr lang="es-ES" dirty="0"/>
            </a:br>
            <a:r>
              <a:rPr lang="es-ES" sz="2000" dirty="0"/>
              <a:t>www.sephardicstudies.org</a:t>
            </a:r>
            <a:br>
              <a:rPr lang="es-ES" sz="2200" dirty="0"/>
            </a:br>
            <a:br>
              <a:rPr lang="fr-FR" sz="2000" b="1" i="0" dirty="0">
                <a:solidFill>
                  <a:schemeClr val="bg1"/>
                </a:solidFill>
                <a:effectLst/>
              </a:rPr>
            </a:br>
            <a:br>
              <a:rPr lang="fr-FR" sz="2000" b="1" i="0" dirty="0">
                <a:solidFill>
                  <a:schemeClr val="bg1"/>
                </a:solidFill>
                <a:effectLst/>
              </a:rPr>
            </a:br>
            <a:br>
              <a:rPr lang="fr-FR" sz="2000" b="1" i="0" dirty="0">
                <a:solidFill>
                  <a:srgbClr val="000000"/>
                </a:solidFill>
                <a:effectLst/>
                <a:latin typeface="Times New Roman" panose="02020603050405020304" pitchFamily="18" charset="0"/>
              </a:rPr>
            </a:br>
            <a:br>
              <a:rPr lang="fr-FR" sz="2000" b="1" i="0" dirty="0">
                <a:solidFill>
                  <a:srgbClr val="000000"/>
                </a:solidFill>
                <a:effectLst/>
                <a:latin typeface="Times New Roman" panose="02020603050405020304" pitchFamily="18" charset="0"/>
              </a:rPr>
            </a:br>
            <a:endParaRPr lang="en-US" sz="2000" dirty="0"/>
          </a:p>
        </p:txBody>
      </p:sp>
      <p:sp>
        <p:nvSpPr>
          <p:cNvPr id="8" name="TextBox 7">
            <a:extLst>
              <a:ext uri="{FF2B5EF4-FFF2-40B4-BE49-F238E27FC236}">
                <a16:creationId xmlns:a16="http://schemas.microsoft.com/office/drawing/2014/main" id="{1DAEDBD8-6189-4C28-97B7-A48F7B5F761C}"/>
              </a:ext>
            </a:extLst>
          </p:cNvPr>
          <p:cNvSpPr txBox="1"/>
          <p:nvPr/>
        </p:nvSpPr>
        <p:spPr>
          <a:xfrm>
            <a:off x="3838755" y="806570"/>
            <a:ext cx="6193766" cy="923330"/>
          </a:xfrm>
          <a:prstGeom prst="rect">
            <a:avLst/>
          </a:prstGeom>
          <a:noFill/>
        </p:spPr>
        <p:txBody>
          <a:bodyPr wrap="square" rtlCol="0">
            <a:spAutoFit/>
          </a:bodyPr>
          <a:lstStyle/>
          <a:p>
            <a:endParaRPr lang="en-US" dirty="0"/>
          </a:p>
          <a:p>
            <a:endParaRPr lang="en-US" dirty="0"/>
          </a:p>
          <a:p>
            <a:endParaRPr lang="en-US" dirty="0"/>
          </a:p>
        </p:txBody>
      </p:sp>
      <p:pic>
        <p:nvPicPr>
          <p:cNvPr id="5" name="Picture 4">
            <a:extLst>
              <a:ext uri="{FF2B5EF4-FFF2-40B4-BE49-F238E27FC236}">
                <a16:creationId xmlns:a16="http://schemas.microsoft.com/office/drawing/2014/main" id="{6AC6EB3B-8718-49D0-9D49-5F1B6532AAF1}"/>
              </a:ext>
            </a:extLst>
          </p:cNvPr>
          <p:cNvPicPr>
            <a:picLocks noChangeAspect="1"/>
          </p:cNvPicPr>
          <p:nvPr/>
        </p:nvPicPr>
        <p:blipFill rotWithShape="1">
          <a:blip r:embed="rId2"/>
          <a:srcRect l="11039" t="8919" r="12122" b="5392"/>
          <a:stretch/>
        </p:blipFill>
        <p:spPr>
          <a:xfrm>
            <a:off x="3459192" y="708760"/>
            <a:ext cx="8304357" cy="5016260"/>
          </a:xfrm>
          <a:prstGeom prst="rect">
            <a:avLst/>
          </a:prstGeom>
        </p:spPr>
      </p:pic>
    </p:spTree>
    <p:extLst>
      <p:ext uri="{BB962C8B-B14F-4D97-AF65-F5344CB8AC3E}">
        <p14:creationId xmlns:p14="http://schemas.microsoft.com/office/powerpoint/2010/main" val="12573321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0095E-5C15-4C32-816C-1E3D69FFB599}"/>
              </a:ext>
            </a:extLst>
          </p:cNvPr>
          <p:cNvSpPr>
            <a:spLocks noGrp="1"/>
          </p:cNvSpPr>
          <p:nvPr>
            <p:ph type="title"/>
          </p:nvPr>
        </p:nvSpPr>
        <p:spPr/>
        <p:txBody>
          <a:bodyPr>
            <a:normAutofit fontScale="90000"/>
          </a:bodyPr>
          <a:lstStyle/>
          <a:p>
            <a:r>
              <a:rPr lang="es-ES" dirty="0" err="1"/>
              <a:t>Ottoman</a:t>
            </a:r>
            <a:r>
              <a:rPr lang="es-ES" dirty="0"/>
              <a:t> </a:t>
            </a:r>
            <a:r>
              <a:rPr lang="es-ES" dirty="0" err="1"/>
              <a:t>Empire</a:t>
            </a:r>
            <a:r>
              <a:rPr lang="es-ES" dirty="0"/>
              <a:t>  Imperio Otomano</a:t>
            </a:r>
            <a:br>
              <a:rPr lang="es-ES" dirty="0"/>
            </a:br>
            <a:br>
              <a:rPr lang="es-ES" dirty="0"/>
            </a:br>
            <a:r>
              <a:rPr lang="es-ES" dirty="0"/>
              <a:t>Turquía / </a:t>
            </a:r>
            <a:r>
              <a:rPr lang="es-ES" dirty="0" err="1"/>
              <a:t>Turkey</a:t>
            </a:r>
            <a:br>
              <a:rPr lang="es-ES" dirty="0"/>
            </a:br>
            <a:br>
              <a:rPr lang="es-ES" dirty="0"/>
            </a:br>
            <a:br>
              <a:rPr lang="es-ES" dirty="0"/>
            </a:br>
            <a:r>
              <a:rPr lang="es-ES" sz="2000" dirty="0"/>
              <a:t>http://tireyahudileri.com/</a:t>
            </a:r>
            <a:br>
              <a:rPr lang="es-ES" sz="2000" dirty="0"/>
            </a:br>
            <a:br>
              <a:rPr lang="es-ES" sz="2000" dirty="0"/>
            </a:br>
            <a:r>
              <a:rPr lang="es-ES" sz="2000" dirty="0"/>
              <a:t>https://web.archive.org/</a:t>
            </a:r>
            <a:br>
              <a:rPr lang="es-ES" sz="2200" dirty="0"/>
            </a:br>
            <a:br>
              <a:rPr lang="fr-FR" sz="2000" b="1" i="0" dirty="0">
                <a:solidFill>
                  <a:schemeClr val="bg1"/>
                </a:solidFill>
                <a:effectLst/>
              </a:rPr>
            </a:br>
            <a:br>
              <a:rPr lang="fr-FR" sz="2000" b="1" i="0" dirty="0">
                <a:solidFill>
                  <a:schemeClr val="bg1"/>
                </a:solidFill>
                <a:effectLst/>
              </a:rPr>
            </a:br>
            <a:br>
              <a:rPr lang="fr-FR" sz="2000" b="1" i="0" dirty="0">
                <a:solidFill>
                  <a:srgbClr val="000000"/>
                </a:solidFill>
                <a:effectLst/>
                <a:latin typeface="Times New Roman" panose="02020603050405020304" pitchFamily="18" charset="0"/>
              </a:rPr>
            </a:br>
            <a:br>
              <a:rPr lang="fr-FR" sz="2000" b="1" i="0" dirty="0">
                <a:solidFill>
                  <a:srgbClr val="000000"/>
                </a:solidFill>
                <a:effectLst/>
                <a:latin typeface="Times New Roman" panose="02020603050405020304" pitchFamily="18" charset="0"/>
              </a:rPr>
            </a:br>
            <a:endParaRPr lang="en-US" sz="2000" dirty="0"/>
          </a:p>
        </p:txBody>
      </p:sp>
      <p:sp>
        <p:nvSpPr>
          <p:cNvPr id="8" name="TextBox 7">
            <a:extLst>
              <a:ext uri="{FF2B5EF4-FFF2-40B4-BE49-F238E27FC236}">
                <a16:creationId xmlns:a16="http://schemas.microsoft.com/office/drawing/2014/main" id="{1DAEDBD8-6189-4C28-97B7-A48F7B5F761C}"/>
              </a:ext>
            </a:extLst>
          </p:cNvPr>
          <p:cNvSpPr txBox="1"/>
          <p:nvPr/>
        </p:nvSpPr>
        <p:spPr>
          <a:xfrm>
            <a:off x="3838755" y="806570"/>
            <a:ext cx="6193766" cy="923330"/>
          </a:xfrm>
          <a:prstGeom prst="rect">
            <a:avLst/>
          </a:prstGeom>
          <a:noFill/>
        </p:spPr>
        <p:txBody>
          <a:bodyPr wrap="square" rtlCol="0">
            <a:spAutoFit/>
          </a:bodyPr>
          <a:lstStyle/>
          <a:p>
            <a:endParaRPr lang="en-US" dirty="0"/>
          </a:p>
          <a:p>
            <a:endParaRPr lang="en-US" dirty="0"/>
          </a:p>
          <a:p>
            <a:endParaRPr lang="en-US" dirty="0"/>
          </a:p>
        </p:txBody>
      </p:sp>
      <p:pic>
        <p:nvPicPr>
          <p:cNvPr id="4" name="Picture 3">
            <a:extLst>
              <a:ext uri="{FF2B5EF4-FFF2-40B4-BE49-F238E27FC236}">
                <a16:creationId xmlns:a16="http://schemas.microsoft.com/office/drawing/2014/main" id="{BE463393-4E83-4380-B170-B087D437B0D2}"/>
              </a:ext>
            </a:extLst>
          </p:cNvPr>
          <p:cNvPicPr>
            <a:picLocks noChangeAspect="1"/>
          </p:cNvPicPr>
          <p:nvPr/>
        </p:nvPicPr>
        <p:blipFill rotWithShape="1">
          <a:blip r:embed="rId2"/>
          <a:srcRect l="27736" t="15095" r="29245" b="7613"/>
          <a:stretch/>
        </p:blipFill>
        <p:spPr>
          <a:xfrm>
            <a:off x="4658263" y="565775"/>
            <a:ext cx="5874590" cy="5717305"/>
          </a:xfrm>
          <a:prstGeom prst="rect">
            <a:avLst/>
          </a:prstGeom>
        </p:spPr>
      </p:pic>
    </p:spTree>
    <p:extLst>
      <p:ext uri="{BB962C8B-B14F-4D97-AF65-F5344CB8AC3E}">
        <p14:creationId xmlns:p14="http://schemas.microsoft.com/office/powerpoint/2010/main" val="21418578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0095E-5C15-4C32-816C-1E3D69FFB599}"/>
              </a:ext>
            </a:extLst>
          </p:cNvPr>
          <p:cNvSpPr>
            <a:spLocks noGrp="1"/>
          </p:cNvSpPr>
          <p:nvPr>
            <p:ph type="title"/>
          </p:nvPr>
        </p:nvSpPr>
        <p:spPr/>
        <p:txBody>
          <a:bodyPr>
            <a:normAutofit fontScale="90000"/>
          </a:bodyPr>
          <a:lstStyle/>
          <a:p>
            <a:r>
              <a:rPr lang="es-ES" dirty="0" err="1"/>
              <a:t>Ottoman</a:t>
            </a:r>
            <a:r>
              <a:rPr lang="es-ES" dirty="0"/>
              <a:t> </a:t>
            </a:r>
            <a:r>
              <a:rPr lang="es-ES" dirty="0" err="1"/>
              <a:t>Empire</a:t>
            </a:r>
            <a:r>
              <a:rPr lang="es-ES" dirty="0"/>
              <a:t>  Imperio Otomano</a:t>
            </a:r>
            <a:br>
              <a:rPr lang="es-ES" dirty="0"/>
            </a:br>
            <a:br>
              <a:rPr lang="es-ES" dirty="0"/>
            </a:br>
            <a:r>
              <a:rPr lang="es-ES" dirty="0"/>
              <a:t>Turquía / </a:t>
            </a:r>
            <a:r>
              <a:rPr lang="es-ES" dirty="0" err="1"/>
              <a:t>Turkey</a:t>
            </a:r>
            <a:br>
              <a:rPr lang="es-ES" dirty="0"/>
            </a:br>
            <a:br>
              <a:rPr lang="es-ES" dirty="0"/>
            </a:br>
            <a:br>
              <a:rPr lang="es-ES" dirty="0"/>
            </a:br>
            <a:r>
              <a:rPr lang="es-ES" sz="2000" dirty="0" err="1"/>
              <a:t>Press</a:t>
            </a:r>
            <a:r>
              <a:rPr lang="es-ES" sz="2000" dirty="0"/>
              <a:t> / Prensa</a:t>
            </a:r>
            <a:br>
              <a:rPr lang="fr-FR" sz="2000" b="1" i="0" dirty="0">
                <a:solidFill>
                  <a:schemeClr val="bg1"/>
                </a:solidFill>
                <a:effectLst/>
              </a:rPr>
            </a:br>
            <a:br>
              <a:rPr lang="fr-FR" sz="2000" b="1" i="0" dirty="0">
                <a:solidFill>
                  <a:schemeClr val="bg1"/>
                </a:solidFill>
                <a:effectLst/>
              </a:rPr>
            </a:br>
            <a:br>
              <a:rPr lang="fr-FR" sz="2000" b="1" i="0" dirty="0">
                <a:solidFill>
                  <a:srgbClr val="000000"/>
                </a:solidFill>
                <a:effectLst/>
                <a:latin typeface="Times New Roman" panose="02020603050405020304" pitchFamily="18" charset="0"/>
              </a:rPr>
            </a:br>
            <a:br>
              <a:rPr lang="fr-FR" sz="2000" b="1" i="0" dirty="0">
                <a:solidFill>
                  <a:srgbClr val="000000"/>
                </a:solidFill>
                <a:effectLst/>
                <a:latin typeface="Times New Roman" panose="02020603050405020304" pitchFamily="18" charset="0"/>
              </a:rPr>
            </a:br>
            <a:endParaRPr lang="en-US" sz="2000" dirty="0"/>
          </a:p>
        </p:txBody>
      </p:sp>
      <p:sp>
        <p:nvSpPr>
          <p:cNvPr id="8" name="TextBox 7">
            <a:extLst>
              <a:ext uri="{FF2B5EF4-FFF2-40B4-BE49-F238E27FC236}">
                <a16:creationId xmlns:a16="http://schemas.microsoft.com/office/drawing/2014/main" id="{1DAEDBD8-6189-4C28-97B7-A48F7B5F761C}"/>
              </a:ext>
            </a:extLst>
          </p:cNvPr>
          <p:cNvSpPr txBox="1"/>
          <p:nvPr/>
        </p:nvSpPr>
        <p:spPr>
          <a:xfrm>
            <a:off x="3838755" y="806570"/>
            <a:ext cx="6193766" cy="923330"/>
          </a:xfrm>
          <a:prstGeom prst="rect">
            <a:avLst/>
          </a:prstGeom>
          <a:noFill/>
        </p:spPr>
        <p:txBody>
          <a:bodyPr wrap="square" rtlCol="0">
            <a:spAutoFit/>
          </a:bodyPr>
          <a:lstStyle/>
          <a:p>
            <a:endParaRPr lang="en-US" dirty="0"/>
          </a:p>
          <a:p>
            <a:endParaRPr lang="en-US" dirty="0"/>
          </a:p>
          <a:p>
            <a:endParaRPr lang="en-US" dirty="0"/>
          </a:p>
        </p:txBody>
      </p:sp>
      <p:sp>
        <p:nvSpPr>
          <p:cNvPr id="3" name="TextBox 2">
            <a:extLst>
              <a:ext uri="{FF2B5EF4-FFF2-40B4-BE49-F238E27FC236}">
                <a16:creationId xmlns:a16="http://schemas.microsoft.com/office/drawing/2014/main" id="{ACF6ACB0-7673-4DA7-9A90-4055C43709BE}"/>
              </a:ext>
            </a:extLst>
          </p:cNvPr>
          <p:cNvSpPr txBox="1"/>
          <p:nvPr/>
        </p:nvSpPr>
        <p:spPr>
          <a:xfrm>
            <a:off x="3838755" y="983411"/>
            <a:ext cx="6193766" cy="1754326"/>
          </a:xfrm>
          <a:prstGeom prst="rect">
            <a:avLst/>
          </a:prstGeom>
          <a:noFill/>
        </p:spPr>
        <p:txBody>
          <a:bodyPr wrap="square" rtlCol="0">
            <a:spAutoFit/>
          </a:bodyPr>
          <a:lstStyle/>
          <a:p>
            <a:r>
              <a:rPr lang="es-ES" b="1" dirty="0" err="1"/>
              <a:t>Press</a:t>
            </a:r>
            <a:r>
              <a:rPr lang="es-ES" b="1" dirty="0"/>
              <a:t> / Prensa</a:t>
            </a:r>
          </a:p>
          <a:p>
            <a:endParaRPr lang="es-ES" dirty="0"/>
          </a:p>
          <a:p>
            <a:r>
              <a:rPr lang="es-ES" dirty="0"/>
              <a:t>La </a:t>
            </a:r>
            <a:r>
              <a:rPr lang="es-ES" dirty="0" err="1"/>
              <a:t>Boz</a:t>
            </a:r>
            <a:r>
              <a:rPr lang="es-ES" dirty="0"/>
              <a:t> del Pueblo (Izmir)</a:t>
            </a:r>
          </a:p>
          <a:p>
            <a:r>
              <a:rPr lang="es-ES" dirty="0"/>
              <a:t>La </a:t>
            </a:r>
            <a:r>
              <a:rPr lang="es-ES" dirty="0" err="1"/>
              <a:t>Epoca</a:t>
            </a:r>
            <a:r>
              <a:rPr lang="es-ES" dirty="0"/>
              <a:t> (</a:t>
            </a:r>
            <a:r>
              <a:rPr lang="es-ES" dirty="0" err="1"/>
              <a:t>Salonika</a:t>
            </a:r>
            <a:r>
              <a:rPr lang="es-ES" dirty="0"/>
              <a:t>)</a:t>
            </a:r>
          </a:p>
          <a:p>
            <a:endParaRPr lang="es-ES" dirty="0"/>
          </a:p>
          <a:p>
            <a:endParaRPr lang="en-US" dirty="0"/>
          </a:p>
        </p:txBody>
      </p:sp>
      <p:sp>
        <p:nvSpPr>
          <p:cNvPr id="5" name="TextBox 4">
            <a:extLst>
              <a:ext uri="{FF2B5EF4-FFF2-40B4-BE49-F238E27FC236}">
                <a16:creationId xmlns:a16="http://schemas.microsoft.com/office/drawing/2014/main" id="{8DCA5F6C-E08D-47E4-9791-BE46CD930452}"/>
              </a:ext>
            </a:extLst>
          </p:cNvPr>
          <p:cNvSpPr txBox="1"/>
          <p:nvPr/>
        </p:nvSpPr>
        <p:spPr>
          <a:xfrm>
            <a:off x="3907766" y="2518913"/>
            <a:ext cx="5909094" cy="3416320"/>
          </a:xfrm>
          <a:prstGeom prst="rect">
            <a:avLst/>
          </a:prstGeom>
          <a:noFill/>
        </p:spPr>
        <p:txBody>
          <a:bodyPr wrap="square" rtlCol="0">
            <a:spAutoFit/>
          </a:bodyPr>
          <a:lstStyle/>
          <a:p>
            <a:r>
              <a:rPr lang="es-ES" b="1" dirty="0"/>
              <a:t>Archivos consulares / </a:t>
            </a:r>
            <a:r>
              <a:rPr lang="es-ES" b="1" dirty="0" err="1"/>
              <a:t>Consulat</a:t>
            </a:r>
            <a:r>
              <a:rPr lang="es-ES" b="1" dirty="0"/>
              <a:t> files</a:t>
            </a:r>
          </a:p>
          <a:p>
            <a:r>
              <a:rPr lang="es-ES" b="1" dirty="0"/>
              <a:t>Italia / </a:t>
            </a:r>
            <a:r>
              <a:rPr lang="es-ES" b="1" dirty="0" err="1"/>
              <a:t>Italy</a:t>
            </a:r>
            <a:endParaRPr lang="es-ES" b="1" dirty="0"/>
          </a:p>
          <a:p>
            <a:r>
              <a:rPr lang="es-ES" dirty="0" err="1"/>
              <a:t>Registri</a:t>
            </a:r>
            <a:r>
              <a:rPr lang="es-ES" dirty="0"/>
              <a:t> </a:t>
            </a:r>
            <a:r>
              <a:rPr lang="es-ES" dirty="0" err="1"/>
              <a:t>dei</a:t>
            </a:r>
            <a:r>
              <a:rPr lang="es-ES" dirty="0"/>
              <a:t> </a:t>
            </a:r>
            <a:r>
              <a:rPr lang="es-ES" dirty="0" err="1"/>
              <a:t>nazionali</a:t>
            </a:r>
            <a:endParaRPr lang="es-ES" dirty="0"/>
          </a:p>
          <a:p>
            <a:endParaRPr lang="es-ES" dirty="0"/>
          </a:p>
          <a:p>
            <a:r>
              <a:rPr lang="es-ES" b="1" dirty="0"/>
              <a:t>Francia / France</a:t>
            </a:r>
          </a:p>
          <a:p>
            <a:r>
              <a:rPr lang="es-ES" dirty="0"/>
              <a:t>Archives </a:t>
            </a:r>
            <a:r>
              <a:rPr lang="es-ES" dirty="0" err="1"/>
              <a:t>diplomatiques</a:t>
            </a:r>
            <a:r>
              <a:rPr lang="es-ES" dirty="0"/>
              <a:t> </a:t>
            </a:r>
          </a:p>
          <a:p>
            <a:r>
              <a:rPr lang="es-ES" dirty="0">
                <a:hlinkClick r:id="rId2"/>
              </a:rPr>
              <a:t>https://www.diplomatie.gouv.fr/fr/archives-diplomatiques/informations-pratiques/site-de-nantes/</a:t>
            </a:r>
            <a:endParaRPr lang="es-ES" dirty="0"/>
          </a:p>
          <a:p>
            <a:r>
              <a:rPr lang="es-ES" dirty="0"/>
              <a:t>BIII 290 – </a:t>
            </a:r>
            <a:r>
              <a:rPr lang="es-ES" dirty="0" err="1"/>
              <a:t>Salonique</a:t>
            </a:r>
            <a:r>
              <a:rPr lang="es-ES" dirty="0"/>
              <a:t> et </a:t>
            </a:r>
            <a:r>
              <a:rPr lang="es-ES" dirty="0" err="1"/>
              <a:t>allieurs</a:t>
            </a:r>
            <a:endParaRPr lang="es-ES" dirty="0"/>
          </a:p>
          <a:p>
            <a:endParaRPr lang="es-ES" dirty="0"/>
          </a:p>
          <a:p>
            <a:r>
              <a:rPr lang="es-ES" b="1" dirty="0"/>
              <a:t>España / </a:t>
            </a:r>
            <a:r>
              <a:rPr lang="es-ES" b="1" dirty="0" err="1"/>
              <a:t>Spain</a:t>
            </a:r>
            <a:endParaRPr lang="es-ES" b="1" dirty="0"/>
          </a:p>
          <a:p>
            <a:endParaRPr lang="en-US" dirty="0"/>
          </a:p>
        </p:txBody>
      </p:sp>
    </p:spTree>
    <p:extLst>
      <p:ext uri="{BB962C8B-B14F-4D97-AF65-F5344CB8AC3E}">
        <p14:creationId xmlns:p14="http://schemas.microsoft.com/office/powerpoint/2010/main" val="8840560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042DD-9E16-498F-89E2-686CD0C2961D}"/>
              </a:ext>
            </a:extLst>
          </p:cNvPr>
          <p:cNvSpPr>
            <a:spLocks noGrp="1"/>
          </p:cNvSpPr>
          <p:nvPr>
            <p:ph type="title"/>
          </p:nvPr>
        </p:nvSpPr>
        <p:spPr/>
        <p:txBody>
          <a:bodyPr/>
          <a:lstStyle/>
          <a:p>
            <a:r>
              <a:rPr lang="en-US" dirty="0"/>
              <a:t>Amsterdam - </a:t>
            </a:r>
            <a:br>
              <a:rPr lang="en-US" dirty="0"/>
            </a:br>
            <a:r>
              <a:rPr lang="en-US" dirty="0"/>
              <a:t>Kahal </a:t>
            </a:r>
            <a:r>
              <a:rPr lang="en-US" dirty="0" err="1"/>
              <a:t>Kadosh</a:t>
            </a:r>
            <a:r>
              <a:rPr lang="en-US" dirty="0"/>
              <a:t> Talmud Torah</a:t>
            </a:r>
            <a:br>
              <a:rPr lang="en-US" dirty="0"/>
            </a:br>
            <a:br>
              <a:rPr lang="en-US" dirty="0"/>
            </a:br>
            <a:r>
              <a:rPr lang="en-US" sz="2400" dirty="0"/>
              <a:t>https://archief.amsterdam/</a:t>
            </a:r>
          </a:p>
        </p:txBody>
      </p:sp>
      <p:pic>
        <p:nvPicPr>
          <p:cNvPr id="5" name="Content Placeholder 4">
            <a:extLst>
              <a:ext uri="{FF2B5EF4-FFF2-40B4-BE49-F238E27FC236}">
                <a16:creationId xmlns:a16="http://schemas.microsoft.com/office/drawing/2014/main" id="{E807277D-340D-4912-9082-1872B46628B0}"/>
              </a:ext>
            </a:extLst>
          </p:cNvPr>
          <p:cNvPicPr>
            <a:picLocks noGrp="1" noChangeAspect="1"/>
          </p:cNvPicPr>
          <p:nvPr>
            <p:ph idx="1"/>
          </p:nvPr>
        </p:nvPicPr>
        <p:blipFill>
          <a:blip r:embed="rId2"/>
          <a:stretch>
            <a:fillRect/>
          </a:stretch>
        </p:blipFill>
        <p:spPr>
          <a:xfrm>
            <a:off x="7624006" y="863790"/>
            <a:ext cx="4083363" cy="5121275"/>
          </a:xfrm>
        </p:spPr>
      </p:pic>
      <p:sp>
        <p:nvSpPr>
          <p:cNvPr id="6" name="TextBox 5">
            <a:extLst>
              <a:ext uri="{FF2B5EF4-FFF2-40B4-BE49-F238E27FC236}">
                <a16:creationId xmlns:a16="http://schemas.microsoft.com/office/drawing/2014/main" id="{C446442C-8B06-41D2-A892-7F740C7A6DE7}"/>
              </a:ext>
            </a:extLst>
          </p:cNvPr>
          <p:cNvSpPr txBox="1"/>
          <p:nvPr/>
        </p:nvSpPr>
        <p:spPr>
          <a:xfrm>
            <a:off x="3493698" y="863790"/>
            <a:ext cx="4083363" cy="2031325"/>
          </a:xfrm>
          <a:prstGeom prst="rect">
            <a:avLst/>
          </a:prstGeom>
          <a:noFill/>
        </p:spPr>
        <p:txBody>
          <a:bodyPr wrap="square" rtlCol="0">
            <a:spAutoFit/>
          </a:bodyPr>
          <a:lstStyle/>
          <a:p>
            <a:r>
              <a:rPr lang="en-US" dirty="0"/>
              <a:t>1500s – Arrival to Amsterdam and </a:t>
            </a:r>
            <a:r>
              <a:rPr lang="en-US" dirty="0" err="1"/>
              <a:t>Hambrug</a:t>
            </a:r>
            <a:r>
              <a:rPr lang="en-US" dirty="0"/>
              <a:t> (Germany)</a:t>
            </a:r>
          </a:p>
          <a:p>
            <a:r>
              <a:rPr lang="en-US" dirty="0"/>
              <a:t>1600s – The Jews expands to Dutch colonies </a:t>
            </a:r>
            <a:r>
              <a:rPr lang="en-US" dirty="0" err="1"/>
              <a:t>Cura</a:t>
            </a:r>
            <a:r>
              <a:rPr lang="es-ES" dirty="0" err="1"/>
              <a:t>çao</a:t>
            </a:r>
            <a:r>
              <a:rPr lang="es-ES" dirty="0"/>
              <a:t> and </a:t>
            </a:r>
            <a:r>
              <a:rPr lang="es-ES" dirty="0" err="1"/>
              <a:t>Suriname</a:t>
            </a:r>
            <a:r>
              <a:rPr lang="es-ES" dirty="0"/>
              <a:t>.</a:t>
            </a:r>
          </a:p>
          <a:p>
            <a:r>
              <a:rPr lang="es-ES" dirty="0"/>
              <a:t>In </a:t>
            </a:r>
            <a:r>
              <a:rPr lang="es-ES" dirty="0" err="1"/>
              <a:t>Amsterdam</a:t>
            </a:r>
            <a:r>
              <a:rPr lang="es-ES" dirty="0"/>
              <a:t> </a:t>
            </a:r>
            <a:r>
              <a:rPr lang="es-ES" dirty="0" err="1"/>
              <a:t>the</a:t>
            </a:r>
            <a:r>
              <a:rPr lang="es-ES" dirty="0"/>
              <a:t> 3 </a:t>
            </a:r>
            <a:r>
              <a:rPr lang="es-ES" dirty="0" err="1"/>
              <a:t>Sephardic</a:t>
            </a:r>
            <a:r>
              <a:rPr lang="es-ES" dirty="0"/>
              <a:t> </a:t>
            </a:r>
            <a:r>
              <a:rPr lang="es-ES" dirty="0" err="1"/>
              <a:t>congregations</a:t>
            </a:r>
            <a:r>
              <a:rPr lang="es-ES" dirty="0"/>
              <a:t> </a:t>
            </a:r>
            <a:r>
              <a:rPr lang="es-ES" dirty="0" err="1"/>
              <a:t>joined</a:t>
            </a:r>
            <a:r>
              <a:rPr lang="es-ES" dirty="0"/>
              <a:t> </a:t>
            </a:r>
            <a:r>
              <a:rPr lang="es-ES" dirty="0" err="1"/>
              <a:t>into</a:t>
            </a:r>
            <a:r>
              <a:rPr lang="es-ES" dirty="0"/>
              <a:t> 1 </a:t>
            </a:r>
            <a:r>
              <a:rPr lang="es-ES" dirty="0" err="1"/>
              <a:t>called</a:t>
            </a:r>
            <a:r>
              <a:rPr lang="es-ES" dirty="0"/>
              <a:t> </a:t>
            </a:r>
            <a:r>
              <a:rPr lang="es-ES" dirty="0" err="1"/>
              <a:t>Kahal</a:t>
            </a:r>
            <a:r>
              <a:rPr lang="es-ES" dirty="0"/>
              <a:t> </a:t>
            </a:r>
            <a:r>
              <a:rPr lang="es-ES" dirty="0" err="1"/>
              <a:t>Kadosh</a:t>
            </a:r>
            <a:r>
              <a:rPr lang="es-ES" dirty="0"/>
              <a:t> Talmud </a:t>
            </a:r>
            <a:r>
              <a:rPr lang="es-ES" dirty="0" err="1"/>
              <a:t>Torah</a:t>
            </a:r>
            <a:r>
              <a:rPr lang="es-ES" dirty="0"/>
              <a:t>. </a:t>
            </a:r>
            <a:endParaRPr lang="en-US" dirty="0"/>
          </a:p>
        </p:txBody>
      </p:sp>
      <p:sp>
        <p:nvSpPr>
          <p:cNvPr id="7" name="TextBox 6">
            <a:extLst>
              <a:ext uri="{FF2B5EF4-FFF2-40B4-BE49-F238E27FC236}">
                <a16:creationId xmlns:a16="http://schemas.microsoft.com/office/drawing/2014/main" id="{5D7403B4-B0C0-4913-888A-CCD544962E2A}"/>
              </a:ext>
            </a:extLst>
          </p:cNvPr>
          <p:cNvSpPr txBox="1"/>
          <p:nvPr/>
        </p:nvSpPr>
        <p:spPr>
          <a:xfrm>
            <a:off x="3623094" y="3105509"/>
            <a:ext cx="3597215" cy="3139321"/>
          </a:xfrm>
          <a:prstGeom prst="rect">
            <a:avLst/>
          </a:prstGeom>
          <a:noFill/>
        </p:spPr>
        <p:txBody>
          <a:bodyPr wrap="square" rtlCol="0">
            <a:spAutoFit/>
          </a:bodyPr>
          <a:lstStyle/>
          <a:p>
            <a:r>
              <a:rPr lang="en-US" dirty="0"/>
              <a:t>XVI – </a:t>
            </a:r>
            <a:r>
              <a:rPr lang="en-US" dirty="0" err="1"/>
              <a:t>Llegada</a:t>
            </a:r>
            <a:r>
              <a:rPr lang="en-US" dirty="0"/>
              <a:t> de los </a:t>
            </a:r>
            <a:r>
              <a:rPr lang="en-US" dirty="0" err="1"/>
              <a:t>Sefardíes</a:t>
            </a:r>
            <a:r>
              <a:rPr lang="en-US" dirty="0"/>
              <a:t> a Amsterdam and Hamburg (</a:t>
            </a:r>
            <a:r>
              <a:rPr lang="en-US" dirty="0" err="1"/>
              <a:t>Alemania</a:t>
            </a:r>
            <a:r>
              <a:rPr lang="en-US" dirty="0"/>
              <a:t>)</a:t>
            </a:r>
          </a:p>
          <a:p>
            <a:r>
              <a:rPr lang="en-US" dirty="0"/>
              <a:t>XVII – </a:t>
            </a:r>
            <a:r>
              <a:rPr lang="en-US" dirty="0" err="1"/>
              <a:t>Presencia</a:t>
            </a:r>
            <a:r>
              <a:rPr lang="en-US" dirty="0"/>
              <a:t> </a:t>
            </a:r>
            <a:r>
              <a:rPr lang="en-US" dirty="0" err="1"/>
              <a:t>sefardí</a:t>
            </a:r>
            <a:r>
              <a:rPr lang="en-US" dirty="0"/>
              <a:t>  </a:t>
            </a:r>
            <a:r>
              <a:rPr lang="en-US" dirty="0" err="1"/>
              <a:t>en</a:t>
            </a:r>
            <a:r>
              <a:rPr lang="en-US" dirty="0"/>
              <a:t> las </a:t>
            </a:r>
            <a:r>
              <a:rPr lang="en-US" dirty="0" err="1"/>
              <a:t>colonias</a:t>
            </a:r>
            <a:r>
              <a:rPr lang="en-US" dirty="0"/>
              <a:t> </a:t>
            </a:r>
            <a:r>
              <a:rPr lang="en-US" dirty="0" err="1"/>
              <a:t>holandesas</a:t>
            </a:r>
            <a:r>
              <a:rPr lang="en-US" dirty="0"/>
              <a:t> </a:t>
            </a:r>
            <a:r>
              <a:rPr lang="en-US" dirty="0" err="1"/>
              <a:t>Cura</a:t>
            </a:r>
            <a:r>
              <a:rPr lang="es-ES" dirty="0" err="1"/>
              <a:t>çao</a:t>
            </a:r>
            <a:r>
              <a:rPr lang="es-ES" dirty="0"/>
              <a:t> y </a:t>
            </a:r>
            <a:r>
              <a:rPr lang="es-ES" dirty="0" err="1"/>
              <a:t>Suriname</a:t>
            </a:r>
            <a:r>
              <a:rPr lang="es-ES" dirty="0"/>
              <a:t>.</a:t>
            </a:r>
          </a:p>
          <a:p>
            <a:r>
              <a:rPr lang="es-ES" dirty="0"/>
              <a:t>XVIII- Las 3 congregaciones sefardíes de </a:t>
            </a:r>
            <a:r>
              <a:rPr lang="es-ES" dirty="0" err="1"/>
              <a:t>Amsterdam</a:t>
            </a:r>
            <a:r>
              <a:rPr lang="es-ES" dirty="0"/>
              <a:t> se unen en una sola llamada </a:t>
            </a:r>
            <a:r>
              <a:rPr lang="es-ES" dirty="0" err="1"/>
              <a:t>Kahal</a:t>
            </a:r>
            <a:r>
              <a:rPr lang="es-ES" dirty="0"/>
              <a:t> </a:t>
            </a:r>
            <a:r>
              <a:rPr lang="es-ES" dirty="0" err="1"/>
              <a:t>Kadosh</a:t>
            </a:r>
            <a:r>
              <a:rPr lang="es-ES" dirty="0"/>
              <a:t> Talmud </a:t>
            </a:r>
            <a:r>
              <a:rPr lang="es-ES" dirty="0" err="1"/>
              <a:t>Torah</a:t>
            </a:r>
            <a:r>
              <a:rPr lang="es-ES" dirty="0"/>
              <a:t>. </a:t>
            </a:r>
            <a:endParaRPr lang="en-US" dirty="0"/>
          </a:p>
          <a:p>
            <a:endParaRPr lang="en-US" dirty="0"/>
          </a:p>
        </p:txBody>
      </p:sp>
    </p:spTree>
    <p:extLst>
      <p:ext uri="{BB962C8B-B14F-4D97-AF65-F5344CB8AC3E}">
        <p14:creationId xmlns:p14="http://schemas.microsoft.com/office/powerpoint/2010/main" val="11688497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042DD-9E16-498F-89E2-686CD0C2961D}"/>
              </a:ext>
            </a:extLst>
          </p:cNvPr>
          <p:cNvSpPr>
            <a:spLocks noGrp="1"/>
          </p:cNvSpPr>
          <p:nvPr>
            <p:ph type="title"/>
          </p:nvPr>
        </p:nvSpPr>
        <p:spPr/>
        <p:txBody>
          <a:bodyPr/>
          <a:lstStyle/>
          <a:p>
            <a:r>
              <a:rPr lang="en-US" dirty="0"/>
              <a:t>Amsterdam - </a:t>
            </a:r>
            <a:br>
              <a:rPr lang="en-US" dirty="0"/>
            </a:br>
            <a:r>
              <a:rPr lang="en-US" dirty="0"/>
              <a:t>Kahal </a:t>
            </a:r>
            <a:r>
              <a:rPr lang="en-US" dirty="0" err="1"/>
              <a:t>Kadosh</a:t>
            </a:r>
            <a:r>
              <a:rPr lang="en-US" dirty="0"/>
              <a:t> Talmud Torah</a:t>
            </a:r>
            <a:br>
              <a:rPr lang="en-US" dirty="0"/>
            </a:br>
            <a:br>
              <a:rPr lang="en-US" dirty="0"/>
            </a:br>
            <a:r>
              <a:rPr lang="en-US" sz="1800" dirty="0"/>
              <a:t>https://archief.amsterdam/</a:t>
            </a:r>
          </a:p>
        </p:txBody>
      </p:sp>
      <p:pic>
        <p:nvPicPr>
          <p:cNvPr id="9" name="Content Placeholder 8">
            <a:extLst>
              <a:ext uri="{FF2B5EF4-FFF2-40B4-BE49-F238E27FC236}">
                <a16:creationId xmlns:a16="http://schemas.microsoft.com/office/drawing/2014/main" id="{629844B4-01F2-416C-8F91-25BE8D1E3CF2}"/>
              </a:ext>
            </a:extLst>
          </p:cNvPr>
          <p:cNvPicPr>
            <a:picLocks noGrp="1" noChangeAspect="1"/>
          </p:cNvPicPr>
          <p:nvPr>
            <p:ph idx="1"/>
          </p:nvPr>
        </p:nvPicPr>
        <p:blipFill rotWithShape="1">
          <a:blip r:embed="rId2"/>
          <a:srcRect l="-292" t="9736" r="1235" b="6012"/>
          <a:stretch/>
        </p:blipFill>
        <p:spPr>
          <a:xfrm>
            <a:off x="3640348" y="805891"/>
            <a:ext cx="8436634" cy="4919129"/>
          </a:xfrm>
        </p:spPr>
      </p:pic>
    </p:spTree>
    <p:extLst>
      <p:ext uri="{BB962C8B-B14F-4D97-AF65-F5344CB8AC3E}">
        <p14:creationId xmlns:p14="http://schemas.microsoft.com/office/powerpoint/2010/main" val="33202389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042DD-9E16-498F-89E2-686CD0C2961D}"/>
              </a:ext>
            </a:extLst>
          </p:cNvPr>
          <p:cNvSpPr>
            <a:spLocks noGrp="1"/>
          </p:cNvSpPr>
          <p:nvPr>
            <p:ph type="title"/>
          </p:nvPr>
        </p:nvSpPr>
        <p:spPr/>
        <p:txBody>
          <a:bodyPr/>
          <a:lstStyle/>
          <a:p>
            <a:r>
              <a:rPr lang="en-US" dirty="0"/>
              <a:t>Amsterdam - </a:t>
            </a:r>
            <a:br>
              <a:rPr lang="en-US" dirty="0"/>
            </a:br>
            <a:r>
              <a:rPr lang="en-US" dirty="0"/>
              <a:t>Kahal </a:t>
            </a:r>
            <a:r>
              <a:rPr lang="en-US" dirty="0" err="1"/>
              <a:t>Kadosh</a:t>
            </a:r>
            <a:r>
              <a:rPr lang="en-US" dirty="0"/>
              <a:t> Talmud Torah</a:t>
            </a:r>
            <a:br>
              <a:rPr lang="en-US" dirty="0"/>
            </a:br>
            <a:br>
              <a:rPr lang="en-US" dirty="0"/>
            </a:br>
            <a:r>
              <a:rPr lang="en-US" sz="2400" dirty="0"/>
              <a:t>https://archief.amsterdam/</a:t>
            </a:r>
          </a:p>
        </p:txBody>
      </p:sp>
      <p:pic>
        <p:nvPicPr>
          <p:cNvPr id="5" name="Content Placeholder 4">
            <a:extLst>
              <a:ext uri="{FF2B5EF4-FFF2-40B4-BE49-F238E27FC236}">
                <a16:creationId xmlns:a16="http://schemas.microsoft.com/office/drawing/2014/main" id="{2CBF9F48-5DD5-4116-B68A-3A29DE91C2F8}"/>
              </a:ext>
            </a:extLst>
          </p:cNvPr>
          <p:cNvPicPr>
            <a:picLocks noGrp="1" noChangeAspect="1"/>
          </p:cNvPicPr>
          <p:nvPr>
            <p:ph idx="1"/>
          </p:nvPr>
        </p:nvPicPr>
        <p:blipFill rotWithShape="1">
          <a:blip r:embed="rId2"/>
          <a:srcRect l="62" t="9954" r="646" b="5793"/>
          <a:stretch/>
        </p:blipFill>
        <p:spPr>
          <a:xfrm>
            <a:off x="3596614" y="741870"/>
            <a:ext cx="8445862" cy="5210355"/>
          </a:xfrm>
        </p:spPr>
      </p:pic>
    </p:spTree>
    <p:extLst>
      <p:ext uri="{BB962C8B-B14F-4D97-AF65-F5344CB8AC3E}">
        <p14:creationId xmlns:p14="http://schemas.microsoft.com/office/powerpoint/2010/main" val="1479573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B1D3C-7039-4E74-B5A7-4899171814F5}"/>
              </a:ext>
            </a:extLst>
          </p:cNvPr>
          <p:cNvSpPr>
            <a:spLocks noGrp="1"/>
          </p:cNvSpPr>
          <p:nvPr>
            <p:ph type="title"/>
          </p:nvPr>
        </p:nvSpPr>
        <p:spPr/>
        <p:txBody>
          <a:bodyPr/>
          <a:lstStyle/>
          <a:p>
            <a:r>
              <a:rPr lang="es-ES" dirty="0" err="1"/>
              <a:t>Goals</a:t>
            </a:r>
            <a:br>
              <a:rPr lang="es-ES" dirty="0"/>
            </a:br>
            <a:r>
              <a:rPr lang="es-ES" dirty="0"/>
              <a:t>Objetivos</a:t>
            </a:r>
            <a:endParaRPr lang="en-US" dirty="0"/>
          </a:p>
        </p:txBody>
      </p:sp>
      <p:sp>
        <p:nvSpPr>
          <p:cNvPr id="3" name="Content Placeholder 2">
            <a:extLst>
              <a:ext uri="{FF2B5EF4-FFF2-40B4-BE49-F238E27FC236}">
                <a16:creationId xmlns:a16="http://schemas.microsoft.com/office/drawing/2014/main" id="{2CFC34A8-ABA4-41FD-9B34-BECFC240CB64}"/>
              </a:ext>
            </a:extLst>
          </p:cNvPr>
          <p:cNvSpPr>
            <a:spLocks noGrp="1"/>
          </p:cNvSpPr>
          <p:nvPr>
            <p:ph idx="1"/>
          </p:nvPr>
        </p:nvSpPr>
        <p:spPr/>
        <p:txBody>
          <a:bodyPr/>
          <a:lstStyle/>
          <a:p>
            <a:r>
              <a:rPr lang="es-ES" dirty="0" err="1">
                <a:solidFill>
                  <a:schemeClr val="accent2">
                    <a:lumMod val="75000"/>
                  </a:schemeClr>
                </a:solidFill>
              </a:rPr>
              <a:t>Presentation</a:t>
            </a:r>
            <a:r>
              <a:rPr lang="es-ES" dirty="0">
                <a:solidFill>
                  <a:schemeClr val="accent2">
                    <a:lumMod val="75000"/>
                  </a:schemeClr>
                </a:solidFill>
              </a:rPr>
              <a:t> </a:t>
            </a:r>
            <a:r>
              <a:rPr lang="es-ES" dirty="0" err="1">
                <a:solidFill>
                  <a:schemeClr val="accent2">
                    <a:lumMod val="75000"/>
                  </a:schemeClr>
                </a:solidFill>
              </a:rPr>
              <a:t>on</a:t>
            </a:r>
            <a:r>
              <a:rPr lang="es-ES" dirty="0">
                <a:solidFill>
                  <a:schemeClr val="accent2">
                    <a:lumMod val="75000"/>
                  </a:schemeClr>
                </a:solidFill>
              </a:rPr>
              <a:t> </a:t>
            </a:r>
            <a:r>
              <a:rPr lang="es-ES" dirty="0" err="1">
                <a:solidFill>
                  <a:schemeClr val="accent2">
                    <a:lumMod val="75000"/>
                  </a:schemeClr>
                </a:solidFill>
              </a:rPr>
              <a:t>the</a:t>
            </a:r>
            <a:r>
              <a:rPr lang="es-ES" dirty="0">
                <a:solidFill>
                  <a:schemeClr val="accent2">
                    <a:lumMod val="75000"/>
                  </a:schemeClr>
                </a:solidFill>
              </a:rPr>
              <a:t> </a:t>
            </a:r>
            <a:r>
              <a:rPr lang="es-ES" dirty="0" err="1">
                <a:solidFill>
                  <a:schemeClr val="accent2">
                    <a:lumMod val="75000"/>
                  </a:schemeClr>
                </a:solidFill>
              </a:rPr>
              <a:t>most</a:t>
            </a:r>
            <a:r>
              <a:rPr lang="es-ES" dirty="0">
                <a:solidFill>
                  <a:schemeClr val="accent2">
                    <a:lumMod val="75000"/>
                  </a:schemeClr>
                </a:solidFill>
              </a:rPr>
              <a:t> </a:t>
            </a:r>
            <a:r>
              <a:rPr lang="es-ES" dirty="0" err="1">
                <a:solidFill>
                  <a:schemeClr val="accent2">
                    <a:lumMod val="75000"/>
                  </a:schemeClr>
                </a:solidFill>
              </a:rPr>
              <a:t>important</a:t>
            </a:r>
            <a:r>
              <a:rPr lang="es-ES" dirty="0">
                <a:solidFill>
                  <a:schemeClr val="accent2">
                    <a:lumMod val="75000"/>
                  </a:schemeClr>
                </a:solidFill>
              </a:rPr>
              <a:t> </a:t>
            </a:r>
            <a:r>
              <a:rPr lang="es-ES" dirty="0" err="1">
                <a:solidFill>
                  <a:schemeClr val="accent2">
                    <a:lumMod val="75000"/>
                  </a:schemeClr>
                </a:solidFill>
              </a:rPr>
              <a:t>Sephardic</a:t>
            </a:r>
            <a:r>
              <a:rPr lang="es-ES" dirty="0">
                <a:solidFill>
                  <a:schemeClr val="accent2">
                    <a:lumMod val="75000"/>
                  </a:schemeClr>
                </a:solidFill>
              </a:rPr>
              <a:t> </a:t>
            </a:r>
            <a:r>
              <a:rPr lang="es-ES" dirty="0" err="1">
                <a:solidFill>
                  <a:schemeClr val="accent2">
                    <a:lumMod val="75000"/>
                  </a:schemeClr>
                </a:solidFill>
              </a:rPr>
              <a:t>communities</a:t>
            </a:r>
            <a:r>
              <a:rPr lang="es-ES" dirty="0">
                <a:solidFill>
                  <a:schemeClr val="accent2">
                    <a:lumMod val="75000"/>
                  </a:schemeClr>
                </a:solidFill>
              </a:rPr>
              <a:t> </a:t>
            </a:r>
            <a:r>
              <a:rPr lang="es-ES" dirty="0" err="1">
                <a:solidFill>
                  <a:schemeClr val="accent2">
                    <a:lumMod val="75000"/>
                  </a:schemeClr>
                </a:solidFill>
              </a:rPr>
              <a:t>around</a:t>
            </a:r>
            <a:r>
              <a:rPr lang="es-ES" dirty="0">
                <a:solidFill>
                  <a:schemeClr val="accent2">
                    <a:lumMod val="75000"/>
                  </a:schemeClr>
                </a:solidFill>
              </a:rPr>
              <a:t> </a:t>
            </a:r>
            <a:r>
              <a:rPr lang="es-ES" dirty="0" err="1">
                <a:solidFill>
                  <a:schemeClr val="accent2">
                    <a:lumMod val="75000"/>
                  </a:schemeClr>
                </a:solidFill>
              </a:rPr>
              <a:t>the</a:t>
            </a:r>
            <a:r>
              <a:rPr lang="es-ES" dirty="0">
                <a:solidFill>
                  <a:schemeClr val="accent2">
                    <a:lumMod val="75000"/>
                  </a:schemeClr>
                </a:solidFill>
              </a:rPr>
              <a:t> </a:t>
            </a:r>
            <a:r>
              <a:rPr lang="es-ES" dirty="0" err="1">
                <a:solidFill>
                  <a:schemeClr val="accent2">
                    <a:lumMod val="75000"/>
                  </a:schemeClr>
                </a:solidFill>
              </a:rPr>
              <a:t>world</a:t>
            </a:r>
            <a:r>
              <a:rPr lang="es-ES" dirty="0">
                <a:solidFill>
                  <a:schemeClr val="accent2">
                    <a:lumMod val="75000"/>
                  </a:schemeClr>
                </a:solidFill>
              </a:rPr>
              <a:t> and </a:t>
            </a:r>
            <a:r>
              <a:rPr lang="es-ES" dirty="0" err="1">
                <a:solidFill>
                  <a:schemeClr val="accent2">
                    <a:lumMod val="75000"/>
                  </a:schemeClr>
                </a:solidFill>
              </a:rPr>
              <a:t>their</a:t>
            </a:r>
            <a:r>
              <a:rPr lang="es-ES" dirty="0">
                <a:solidFill>
                  <a:schemeClr val="accent2">
                    <a:lumMod val="75000"/>
                  </a:schemeClr>
                </a:solidFill>
              </a:rPr>
              <a:t> archives (online)</a:t>
            </a:r>
          </a:p>
          <a:p>
            <a:r>
              <a:rPr lang="es-ES" dirty="0"/>
              <a:t>Presentación de los centros sefardíes históricos más importantes y sus archivos (online)</a:t>
            </a:r>
          </a:p>
          <a:p>
            <a:r>
              <a:rPr lang="es-ES" dirty="0" err="1">
                <a:solidFill>
                  <a:schemeClr val="accent2">
                    <a:lumMod val="75000"/>
                  </a:schemeClr>
                </a:solidFill>
              </a:rPr>
              <a:t>Updates</a:t>
            </a:r>
            <a:r>
              <a:rPr lang="es-ES" dirty="0">
                <a:solidFill>
                  <a:schemeClr val="accent2">
                    <a:lumMod val="75000"/>
                  </a:schemeClr>
                </a:solidFill>
              </a:rPr>
              <a:t> </a:t>
            </a:r>
            <a:r>
              <a:rPr lang="es-ES" dirty="0" err="1">
                <a:solidFill>
                  <a:schemeClr val="accent2">
                    <a:lumMod val="75000"/>
                  </a:schemeClr>
                </a:solidFill>
              </a:rPr>
              <a:t>on</a:t>
            </a:r>
            <a:r>
              <a:rPr lang="es-ES" dirty="0">
                <a:solidFill>
                  <a:schemeClr val="accent2">
                    <a:lumMod val="75000"/>
                  </a:schemeClr>
                </a:solidFill>
              </a:rPr>
              <a:t> </a:t>
            </a:r>
            <a:r>
              <a:rPr lang="es-ES" dirty="0" err="1">
                <a:solidFill>
                  <a:schemeClr val="accent2">
                    <a:lumMod val="75000"/>
                  </a:schemeClr>
                </a:solidFill>
              </a:rPr>
              <a:t>archival</a:t>
            </a:r>
            <a:r>
              <a:rPr lang="es-ES" dirty="0">
                <a:solidFill>
                  <a:schemeClr val="accent2">
                    <a:lumMod val="75000"/>
                  </a:schemeClr>
                </a:solidFill>
              </a:rPr>
              <a:t> links </a:t>
            </a:r>
          </a:p>
          <a:p>
            <a:r>
              <a:rPr lang="es-ES" dirty="0" err="1"/>
              <a:t>Actulizaciones</a:t>
            </a:r>
            <a:r>
              <a:rPr lang="es-ES" dirty="0"/>
              <a:t> de las ligas a los archivos</a:t>
            </a:r>
          </a:p>
          <a:p>
            <a:endParaRPr lang="es-ES" dirty="0"/>
          </a:p>
          <a:p>
            <a:r>
              <a:rPr lang="es-ES" b="1" dirty="0" err="1"/>
              <a:t>Bibliography</a:t>
            </a:r>
            <a:r>
              <a:rPr lang="es-ES" dirty="0"/>
              <a:t> / </a:t>
            </a:r>
            <a:r>
              <a:rPr lang="es-ES" b="1" dirty="0"/>
              <a:t>Bibliografía</a:t>
            </a:r>
          </a:p>
          <a:p>
            <a:r>
              <a:rPr lang="es-ES" dirty="0" err="1"/>
              <a:t>Malka</a:t>
            </a:r>
            <a:r>
              <a:rPr lang="es-ES" dirty="0"/>
              <a:t>, J. </a:t>
            </a:r>
            <a:r>
              <a:rPr lang="es-ES" dirty="0" err="1"/>
              <a:t>Sephardic</a:t>
            </a:r>
            <a:r>
              <a:rPr lang="es-ES" dirty="0"/>
              <a:t> </a:t>
            </a:r>
            <a:r>
              <a:rPr lang="es-ES" dirty="0" err="1"/>
              <a:t>Genealogy</a:t>
            </a:r>
            <a:r>
              <a:rPr lang="es-ES" dirty="0"/>
              <a:t>: </a:t>
            </a:r>
            <a:r>
              <a:rPr lang="es-ES" dirty="0" err="1"/>
              <a:t>Discovering</a:t>
            </a:r>
            <a:r>
              <a:rPr lang="es-ES" dirty="0"/>
              <a:t> </a:t>
            </a:r>
            <a:r>
              <a:rPr lang="es-ES" dirty="0" err="1"/>
              <a:t>your</a:t>
            </a:r>
            <a:r>
              <a:rPr lang="es-ES" dirty="0"/>
              <a:t> </a:t>
            </a:r>
            <a:r>
              <a:rPr lang="es-ES" dirty="0" err="1"/>
              <a:t>sephardic</a:t>
            </a:r>
            <a:r>
              <a:rPr lang="es-ES" dirty="0"/>
              <a:t> </a:t>
            </a:r>
            <a:r>
              <a:rPr lang="es-ES" dirty="0" err="1"/>
              <a:t>ancestors</a:t>
            </a:r>
            <a:r>
              <a:rPr lang="es-ES" dirty="0"/>
              <a:t> and </a:t>
            </a:r>
            <a:r>
              <a:rPr lang="es-ES" dirty="0" err="1"/>
              <a:t>their</a:t>
            </a:r>
            <a:r>
              <a:rPr lang="es-ES" dirty="0"/>
              <a:t> </a:t>
            </a:r>
            <a:r>
              <a:rPr lang="es-ES" dirty="0" err="1"/>
              <a:t>world</a:t>
            </a:r>
            <a:r>
              <a:rPr lang="es-ES" dirty="0"/>
              <a:t>. </a:t>
            </a:r>
            <a:r>
              <a:rPr lang="es-ES" dirty="0" err="1"/>
              <a:t>Avotaynu</a:t>
            </a:r>
            <a:r>
              <a:rPr lang="es-ES" dirty="0"/>
              <a:t>; 2009 (2nd ed.)</a:t>
            </a:r>
          </a:p>
          <a:p>
            <a:r>
              <a:rPr lang="en-US" dirty="0">
                <a:hlinkClick r:id="rId2"/>
              </a:rPr>
              <a:t>https://sephardicgen.org/</a:t>
            </a:r>
            <a:endParaRPr lang="es-ES" dirty="0"/>
          </a:p>
          <a:p>
            <a:endParaRPr lang="en-US" dirty="0"/>
          </a:p>
        </p:txBody>
      </p:sp>
    </p:spTree>
    <p:extLst>
      <p:ext uri="{BB962C8B-B14F-4D97-AF65-F5344CB8AC3E}">
        <p14:creationId xmlns:p14="http://schemas.microsoft.com/office/powerpoint/2010/main" val="33198466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042DD-9E16-498F-89E2-686CD0C2961D}"/>
              </a:ext>
            </a:extLst>
          </p:cNvPr>
          <p:cNvSpPr>
            <a:spLocks noGrp="1"/>
          </p:cNvSpPr>
          <p:nvPr>
            <p:ph type="title"/>
          </p:nvPr>
        </p:nvSpPr>
        <p:spPr/>
        <p:txBody>
          <a:bodyPr/>
          <a:lstStyle/>
          <a:p>
            <a:r>
              <a:rPr lang="en-US" dirty="0"/>
              <a:t>London – Beavis Mark</a:t>
            </a:r>
            <a:br>
              <a:rPr lang="en-US" dirty="0"/>
            </a:br>
            <a:br>
              <a:rPr lang="en-US" dirty="0"/>
            </a:br>
            <a:endParaRPr lang="en-US" sz="2400" dirty="0"/>
          </a:p>
        </p:txBody>
      </p:sp>
      <p:pic>
        <p:nvPicPr>
          <p:cNvPr id="9" name="Content Placeholder 8">
            <a:extLst>
              <a:ext uri="{FF2B5EF4-FFF2-40B4-BE49-F238E27FC236}">
                <a16:creationId xmlns:a16="http://schemas.microsoft.com/office/drawing/2014/main" id="{C5DDB9F6-3F6F-482E-9E26-862D65B898CD}"/>
              </a:ext>
            </a:extLst>
          </p:cNvPr>
          <p:cNvPicPr>
            <a:picLocks noGrp="1" noChangeAspect="1"/>
          </p:cNvPicPr>
          <p:nvPr>
            <p:ph idx="1"/>
          </p:nvPr>
        </p:nvPicPr>
        <p:blipFill>
          <a:blip r:embed="rId2"/>
          <a:stretch>
            <a:fillRect/>
          </a:stretch>
        </p:blipFill>
        <p:spPr>
          <a:xfrm>
            <a:off x="3607305" y="772783"/>
            <a:ext cx="4391753" cy="5317466"/>
          </a:xfrm>
        </p:spPr>
      </p:pic>
      <p:sp>
        <p:nvSpPr>
          <p:cNvPr id="10" name="TextBox 9">
            <a:extLst>
              <a:ext uri="{FF2B5EF4-FFF2-40B4-BE49-F238E27FC236}">
                <a16:creationId xmlns:a16="http://schemas.microsoft.com/office/drawing/2014/main" id="{E96355E0-0B13-4B09-BF17-D0F4075F4DFC}"/>
              </a:ext>
            </a:extLst>
          </p:cNvPr>
          <p:cNvSpPr txBox="1"/>
          <p:nvPr/>
        </p:nvSpPr>
        <p:spPr>
          <a:xfrm>
            <a:off x="8134709" y="772783"/>
            <a:ext cx="3588589" cy="6463308"/>
          </a:xfrm>
          <a:prstGeom prst="rect">
            <a:avLst/>
          </a:prstGeom>
          <a:noFill/>
        </p:spPr>
        <p:txBody>
          <a:bodyPr wrap="square" rtlCol="0">
            <a:spAutoFit/>
          </a:bodyPr>
          <a:lstStyle/>
          <a:p>
            <a:r>
              <a:rPr lang="es-ES" dirty="0"/>
              <a:t>1701 – </a:t>
            </a:r>
            <a:r>
              <a:rPr lang="es-ES" dirty="0" err="1"/>
              <a:t>Built</a:t>
            </a:r>
            <a:r>
              <a:rPr lang="es-ES" dirty="0"/>
              <a:t> </a:t>
            </a:r>
            <a:r>
              <a:rPr lang="es-ES" dirty="0" err="1"/>
              <a:t>the</a:t>
            </a:r>
            <a:r>
              <a:rPr lang="es-ES" dirty="0"/>
              <a:t> </a:t>
            </a:r>
            <a:r>
              <a:rPr lang="es-ES" dirty="0" err="1"/>
              <a:t>present</a:t>
            </a:r>
            <a:r>
              <a:rPr lang="es-ES" dirty="0"/>
              <a:t> </a:t>
            </a:r>
            <a:r>
              <a:rPr lang="es-ES" dirty="0" err="1"/>
              <a:t>building</a:t>
            </a:r>
            <a:r>
              <a:rPr lang="es-ES" dirty="0"/>
              <a:t>. </a:t>
            </a:r>
          </a:p>
          <a:p>
            <a:r>
              <a:rPr lang="es-ES" dirty="0"/>
              <a:t>1701 - Se construye el edificio actual. </a:t>
            </a:r>
          </a:p>
          <a:p>
            <a:endParaRPr lang="es-ES" dirty="0"/>
          </a:p>
          <a:p>
            <a:endParaRPr lang="es-ES" dirty="0"/>
          </a:p>
          <a:p>
            <a:r>
              <a:rPr lang="es-ES" b="1" dirty="0"/>
              <a:t>London </a:t>
            </a:r>
            <a:r>
              <a:rPr lang="es-ES" b="1" dirty="0" err="1"/>
              <a:t>Metropolitan</a:t>
            </a:r>
            <a:r>
              <a:rPr lang="es-ES" b="1" dirty="0"/>
              <a:t> Archives </a:t>
            </a:r>
          </a:p>
          <a:p>
            <a:r>
              <a:rPr lang="es-ES" dirty="0"/>
              <a:t>(</a:t>
            </a:r>
            <a:r>
              <a:rPr lang="es-ES" dirty="0" err="1"/>
              <a:t>Burials</a:t>
            </a:r>
            <a:r>
              <a:rPr lang="es-ES" dirty="0"/>
              <a:t>, </a:t>
            </a:r>
            <a:r>
              <a:rPr lang="es-ES" dirty="0" err="1"/>
              <a:t>marriages</a:t>
            </a:r>
            <a:r>
              <a:rPr lang="es-ES" dirty="0"/>
              <a:t> and </a:t>
            </a:r>
            <a:r>
              <a:rPr lang="es-ES" dirty="0" err="1"/>
              <a:t>circumcisions</a:t>
            </a:r>
            <a:r>
              <a:rPr lang="es-ES" dirty="0"/>
              <a:t> / Entierros, matrimonios y circuncisiones)</a:t>
            </a:r>
          </a:p>
          <a:p>
            <a:r>
              <a:rPr lang="en-US" dirty="0">
                <a:hlinkClick r:id="rId3"/>
              </a:rPr>
              <a:t>https://search.lma.gov.uk/LMA_Doc/Lma_4521.pdf</a:t>
            </a:r>
            <a:endParaRPr lang="en-US" dirty="0"/>
          </a:p>
          <a:p>
            <a:endParaRPr lang="en-US" dirty="0"/>
          </a:p>
          <a:p>
            <a:r>
              <a:rPr lang="en-US" dirty="0" err="1"/>
              <a:t>Matrimonios</a:t>
            </a:r>
            <a:r>
              <a:rPr lang="en-US" dirty="0"/>
              <a:t> / Marriages</a:t>
            </a:r>
          </a:p>
          <a:p>
            <a:r>
              <a:rPr lang="en-US" dirty="0"/>
              <a:t>(1689-1700) </a:t>
            </a:r>
            <a:r>
              <a:rPr lang="en-US" dirty="0">
                <a:hlinkClick r:id="rId4"/>
              </a:rPr>
              <a:t>https://www.sephardicgen.com/databases/KetubotWrittenByHakhamAylionSrchFrm.html</a:t>
            </a:r>
            <a:endParaRPr lang="en-US" dirty="0"/>
          </a:p>
          <a:p>
            <a:r>
              <a:rPr lang="en-US" dirty="0"/>
              <a:t>(1701-1900)</a:t>
            </a:r>
          </a:p>
          <a:p>
            <a:r>
              <a:rPr lang="en-US" dirty="0">
                <a:hlinkClick r:id="rId5"/>
              </a:rPr>
              <a:t>https://www.sephardicgen.com/databases/BevisMarriagesSrchFrm.html</a:t>
            </a:r>
            <a:endParaRPr lang="en-US" dirty="0"/>
          </a:p>
          <a:p>
            <a:endParaRPr lang="en-US" dirty="0"/>
          </a:p>
          <a:p>
            <a:endParaRPr lang="en-US" dirty="0"/>
          </a:p>
        </p:txBody>
      </p:sp>
    </p:spTree>
    <p:extLst>
      <p:ext uri="{BB962C8B-B14F-4D97-AF65-F5344CB8AC3E}">
        <p14:creationId xmlns:p14="http://schemas.microsoft.com/office/powerpoint/2010/main" val="11022283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042DD-9E16-498F-89E2-686CD0C2961D}"/>
              </a:ext>
            </a:extLst>
          </p:cNvPr>
          <p:cNvSpPr>
            <a:spLocks noGrp="1"/>
          </p:cNvSpPr>
          <p:nvPr>
            <p:ph type="title"/>
          </p:nvPr>
        </p:nvSpPr>
        <p:spPr/>
        <p:txBody>
          <a:bodyPr/>
          <a:lstStyle/>
          <a:p>
            <a:r>
              <a:rPr lang="en-US" dirty="0"/>
              <a:t>Manchester (UK) </a:t>
            </a:r>
            <a:br>
              <a:rPr lang="en-US" dirty="0"/>
            </a:br>
            <a:br>
              <a:rPr lang="en-US" dirty="0"/>
            </a:br>
            <a:endParaRPr lang="en-US" sz="2400" dirty="0"/>
          </a:p>
        </p:txBody>
      </p:sp>
      <p:sp>
        <p:nvSpPr>
          <p:cNvPr id="10" name="TextBox 9">
            <a:extLst>
              <a:ext uri="{FF2B5EF4-FFF2-40B4-BE49-F238E27FC236}">
                <a16:creationId xmlns:a16="http://schemas.microsoft.com/office/drawing/2014/main" id="{E96355E0-0B13-4B09-BF17-D0F4075F4DFC}"/>
              </a:ext>
            </a:extLst>
          </p:cNvPr>
          <p:cNvSpPr txBox="1"/>
          <p:nvPr/>
        </p:nvSpPr>
        <p:spPr>
          <a:xfrm>
            <a:off x="3722089" y="3976777"/>
            <a:ext cx="7880439" cy="2031325"/>
          </a:xfrm>
          <a:prstGeom prst="rect">
            <a:avLst/>
          </a:prstGeom>
          <a:noFill/>
        </p:spPr>
        <p:txBody>
          <a:bodyPr wrap="square" rtlCol="0">
            <a:spAutoFit/>
          </a:bodyPr>
          <a:lstStyle/>
          <a:p>
            <a:r>
              <a:rPr lang="es-ES" dirty="0"/>
              <a:t>1800 – Manchester </a:t>
            </a:r>
            <a:r>
              <a:rPr lang="es-ES" dirty="0" err="1"/>
              <a:t>welcomes</a:t>
            </a:r>
            <a:r>
              <a:rPr lang="es-ES" dirty="0"/>
              <a:t> </a:t>
            </a:r>
            <a:r>
              <a:rPr lang="es-ES" dirty="0" err="1"/>
              <a:t>sephardic</a:t>
            </a:r>
            <a:r>
              <a:rPr lang="es-ES" dirty="0"/>
              <a:t> </a:t>
            </a:r>
            <a:r>
              <a:rPr lang="es-ES" dirty="0" err="1"/>
              <a:t>Jews</a:t>
            </a:r>
            <a:r>
              <a:rPr lang="es-ES" dirty="0"/>
              <a:t>. </a:t>
            </a:r>
            <a:r>
              <a:rPr lang="es-ES" dirty="0" err="1"/>
              <a:t>The</a:t>
            </a:r>
            <a:r>
              <a:rPr lang="es-ES" dirty="0"/>
              <a:t> </a:t>
            </a:r>
            <a:r>
              <a:rPr lang="es-ES" dirty="0" err="1"/>
              <a:t>portuguese</a:t>
            </a:r>
            <a:r>
              <a:rPr lang="es-ES" dirty="0"/>
              <a:t> </a:t>
            </a:r>
            <a:r>
              <a:rPr lang="es-ES" dirty="0" err="1"/>
              <a:t>synagogue</a:t>
            </a:r>
            <a:r>
              <a:rPr lang="es-ES" dirty="0"/>
              <a:t> </a:t>
            </a:r>
            <a:r>
              <a:rPr lang="es-ES" dirty="0" err="1"/>
              <a:t>is</a:t>
            </a:r>
            <a:r>
              <a:rPr lang="es-ES" dirty="0"/>
              <a:t> </a:t>
            </a:r>
            <a:r>
              <a:rPr lang="es-ES" dirty="0" err="1"/>
              <a:t>today</a:t>
            </a:r>
            <a:r>
              <a:rPr lang="es-ES" dirty="0"/>
              <a:t> </a:t>
            </a:r>
            <a:r>
              <a:rPr lang="es-ES" dirty="0" err="1"/>
              <a:t>the</a:t>
            </a:r>
            <a:r>
              <a:rPr lang="es-ES" dirty="0"/>
              <a:t> </a:t>
            </a:r>
            <a:r>
              <a:rPr lang="es-ES" dirty="0" err="1"/>
              <a:t>Jewish</a:t>
            </a:r>
            <a:r>
              <a:rPr lang="es-ES" dirty="0"/>
              <a:t> </a:t>
            </a:r>
            <a:r>
              <a:rPr lang="es-ES" dirty="0" err="1"/>
              <a:t>Museum</a:t>
            </a:r>
            <a:r>
              <a:rPr lang="es-ES" dirty="0"/>
              <a:t>.</a:t>
            </a:r>
          </a:p>
          <a:p>
            <a:r>
              <a:rPr lang="es-ES" dirty="0"/>
              <a:t>XIX – Manchester acoge a una comunidad sefardí. Hoy el edificio de la sinagoga portuguesa alberga el Museo Judío.</a:t>
            </a:r>
          </a:p>
          <a:p>
            <a:endParaRPr lang="es-ES" dirty="0"/>
          </a:p>
          <a:p>
            <a:r>
              <a:rPr lang="es-ES" dirty="0"/>
              <a:t>Morris L. </a:t>
            </a:r>
            <a:r>
              <a:rPr lang="es-ES" dirty="0" err="1"/>
              <a:t>Bierbrier</a:t>
            </a:r>
            <a:r>
              <a:rPr lang="es-ES" i="1" dirty="0"/>
              <a:t>, </a:t>
            </a:r>
            <a:r>
              <a:rPr lang="es-ES" i="1" dirty="0" err="1"/>
              <a:t>The</a:t>
            </a:r>
            <a:r>
              <a:rPr lang="es-ES" i="1" dirty="0"/>
              <a:t> </a:t>
            </a:r>
            <a:r>
              <a:rPr lang="es-ES" i="1" dirty="0" err="1"/>
              <a:t>Sephardim</a:t>
            </a:r>
            <a:r>
              <a:rPr lang="es-ES" i="1" dirty="0"/>
              <a:t>  </a:t>
            </a:r>
            <a:r>
              <a:rPr lang="es-ES" i="1" dirty="0" err="1"/>
              <a:t>of</a:t>
            </a:r>
            <a:r>
              <a:rPr lang="es-ES" i="1" dirty="0"/>
              <a:t> Manchester- </a:t>
            </a:r>
            <a:r>
              <a:rPr lang="es-ES" i="1" dirty="0" err="1"/>
              <a:t>Pedigrees</a:t>
            </a:r>
            <a:r>
              <a:rPr lang="es-ES" i="1" dirty="0"/>
              <a:t> and </a:t>
            </a:r>
            <a:r>
              <a:rPr lang="es-ES" i="1" dirty="0" err="1"/>
              <a:t>Pioneers</a:t>
            </a:r>
            <a:r>
              <a:rPr lang="es-ES" dirty="0"/>
              <a:t>. </a:t>
            </a:r>
            <a:r>
              <a:rPr lang="es-ES" dirty="0" err="1"/>
              <a:t>Shaare</a:t>
            </a:r>
            <a:r>
              <a:rPr lang="es-ES" dirty="0"/>
              <a:t> </a:t>
            </a:r>
            <a:r>
              <a:rPr lang="es-ES" dirty="0" err="1"/>
              <a:t>Shamayim</a:t>
            </a:r>
            <a:r>
              <a:rPr lang="es-ES" dirty="0"/>
              <a:t>, 2006.</a:t>
            </a:r>
            <a:endParaRPr lang="en-US" dirty="0"/>
          </a:p>
        </p:txBody>
      </p:sp>
      <p:pic>
        <p:nvPicPr>
          <p:cNvPr id="6" name="Content Placeholder 5">
            <a:extLst>
              <a:ext uri="{FF2B5EF4-FFF2-40B4-BE49-F238E27FC236}">
                <a16:creationId xmlns:a16="http://schemas.microsoft.com/office/drawing/2014/main" id="{F5925992-CA86-4874-837A-5FE59C40B12A}"/>
              </a:ext>
            </a:extLst>
          </p:cNvPr>
          <p:cNvPicPr>
            <a:picLocks noGrp="1" noChangeAspect="1"/>
          </p:cNvPicPr>
          <p:nvPr>
            <p:ph idx="1"/>
          </p:nvPr>
        </p:nvPicPr>
        <p:blipFill>
          <a:blip r:embed="rId2"/>
          <a:stretch>
            <a:fillRect/>
          </a:stretch>
        </p:blipFill>
        <p:spPr>
          <a:xfrm>
            <a:off x="5326232" y="746903"/>
            <a:ext cx="4672151" cy="3109104"/>
          </a:xfrm>
        </p:spPr>
      </p:pic>
    </p:spTree>
    <p:extLst>
      <p:ext uri="{BB962C8B-B14F-4D97-AF65-F5344CB8AC3E}">
        <p14:creationId xmlns:p14="http://schemas.microsoft.com/office/powerpoint/2010/main" val="42315294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042DD-9E16-498F-89E2-686CD0C2961D}"/>
              </a:ext>
            </a:extLst>
          </p:cNvPr>
          <p:cNvSpPr>
            <a:spLocks noGrp="1"/>
          </p:cNvSpPr>
          <p:nvPr>
            <p:ph type="title"/>
          </p:nvPr>
        </p:nvSpPr>
        <p:spPr/>
        <p:txBody>
          <a:bodyPr>
            <a:normAutofit/>
          </a:bodyPr>
          <a:lstStyle/>
          <a:p>
            <a:r>
              <a:rPr lang="en-US" dirty="0"/>
              <a:t>Gibraltar (UK) </a:t>
            </a:r>
            <a:br>
              <a:rPr lang="en-US" dirty="0"/>
            </a:br>
            <a:r>
              <a:rPr lang="en-US" sz="2800" dirty="0"/>
              <a:t>(1) La </a:t>
            </a:r>
            <a:r>
              <a:rPr lang="en-US" sz="2800" dirty="0" err="1"/>
              <a:t>Esnoga</a:t>
            </a:r>
            <a:r>
              <a:rPr lang="en-US" sz="2800" dirty="0"/>
              <a:t> Grande (2)</a:t>
            </a:r>
            <a:r>
              <a:rPr lang="en-US" sz="2800" dirty="0" err="1"/>
              <a:t>Esnoga</a:t>
            </a:r>
            <a:r>
              <a:rPr lang="en-US" sz="2800" dirty="0"/>
              <a:t> </a:t>
            </a:r>
            <a:r>
              <a:rPr lang="en-US" sz="2800" dirty="0" err="1"/>
              <a:t>chica</a:t>
            </a:r>
            <a:r>
              <a:rPr lang="en-US" sz="2800" dirty="0"/>
              <a:t> (3) </a:t>
            </a:r>
            <a:r>
              <a:rPr lang="en-US" sz="2800" dirty="0" err="1"/>
              <a:t>Nefusot</a:t>
            </a:r>
            <a:r>
              <a:rPr lang="en-US" sz="2800" dirty="0"/>
              <a:t> Yehuda</a:t>
            </a:r>
            <a:br>
              <a:rPr lang="en-US" dirty="0"/>
            </a:br>
            <a:br>
              <a:rPr lang="en-US" dirty="0"/>
            </a:br>
            <a:r>
              <a:rPr lang="en-US" sz="2200" dirty="0"/>
              <a:t>https://www.nationalarchives.gi/Inhabitants.aspx</a:t>
            </a:r>
            <a:br>
              <a:rPr lang="en-US" dirty="0"/>
            </a:br>
            <a:br>
              <a:rPr lang="en-US" dirty="0"/>
            </a:br>
            <a:endParaRPr lang="en-US" sz="2400" dirty="0"/>
          </a:p>
        </p:txBody>
      </p:sp>
      <p:sp>
        <p:nvSpPr>
          <p:cNvPr id="10" name="TextBox 9">
            <a:extLst>
              <a:ext uri="{FF2B5EF4-FFF2-40B4-BE49-F238E27FC236}">
                <a16:creationId xmlns:a16="http://schemas.microsoft.com/office/drawing/2014/main" id="{E96355E0-0B13-4B09-BF17-D0F4075F4DFC}"/>
              </a:ext>
            </a:extLst>
          </p:cNvPr>
          <p:cNvSpPr txBox="1"/>
          <p:nvPr/>
        </p:nvSpPr>
        <p:spPr>
          <a:xfrm>
            <a:off x="3722089" y="3976777"/>
            <a:ext cx="7880439" cy="1754326"/>
          </a:xfrm>
          <a:prstGeom prst="rect">
            <a:avLst/>
          </a:prstGeom>
          <a:noFill/>
        </p:spPr>
        <p:txBody>
          <a:bodyPr wrap="square" rtlCol="0">
            <a:spAutoFit/>
          </a:bodyPr>
          <a:lstStyle/>
          <a:p>
            <a:r>
              <a:rPr lang="en-US" dirty="0"/>
              <a:t>After the </a:t>
            </a:r>
            <a:r>
              <a:rPr lang="en-US" dirty="0" err="1"/>
              <a:t>Sapnish</a:t>
            </a:r>
            <a:r>
              <a:rPr lang="en-US" dirty="0"/>
              <a:t> succession war (1710 – 1714) Gibraltar becomes UK territory. Sephardic Jews are allowed to settled immediately with the approval of </a:t>
            </a:r>
            <a:r>
              <a:rPr lang="en-US" dirty="0" err="1"/>
              <a:t>Kinf</a:t>
            </a:r>
            <a:r>
              <a:rPr lang="en-US" dirty="0"/>
              <a:t> of </a:t>
            </a:r>
            <a:r>
              <a:rPr lang="en-US" dirty="0" err="1"/>
              <a:t>Morroco</a:t>
            </a:r>
            <a:r>
              <a:rPr lang="en-US" dirty="0"/>
              <a:t>.  </a:t>
            </a:r>
          </a:p>
          <a:p>
            <a:r>
              <a:rPr lang="en-US" dirty="0" err="1"/>
              <a:t>Después</a:t>
            </a:r>
            <a:r>
              <a:rPr lang="en-US" dirty="0"/>
              <a:t> de la Guerra de </a:t>
            </a:r>
            <a:r>
              <a:rPr lang="en-US" dirty="0" err="1"/>
              <a:t>Sucesión</a:t>
            </a:r>
            <a:r>
              <a:rPr lang="en-US" dirty="0"/>
              <a:t> Española (1710-1714), el </a:t>
            </a:r>
            <a:r>
              <a:rPr lang="en-US" dirty="0" err="1"/>
              <a:t>peñón</a:t>
            </a:r>
            <a:r>
              <a:rPr lang="en-US" dirty="0"/>
              <a:t> </a:t>
            </a:r>
            <a:r>
              <a:rPr lang="en-US" dirty="0" err="1"/>
              <a:t>pasa</a:t>
            </a:r>
            <a:r>
              <a:rPr lang="en-US" dirty="0"/>
              <a:t> a ser de </a:t>
            </a:r>
            <a:r>
              <a:rPr lang="en-US" dirty="0" err="1"/>
              <a:t>titularidad</a:t>
            </a:r>
            <a:r>
              <a:rPr lang="en-US" dirty="0"/>
              <a:t> </a:t>
            </a:r>
            <a:r>
              <a:rPr lang="en-US" dirty="0" err="1"/>
              <a:t>británica</a:t>
            </a:r>
            <a:r>
              <a:rPr lang="en-US" dirty="0"/>
              <a:t>. La </a:t>
            </a:r>
            <a:r>
              <a:rPr lang="en-US" dirty="0" err="1"/>
              <a:t>presencia</a:t>
            </a:r>
            <a:r>
              <a:rPr lang="en-US" dirty="0"/>
              <a:t> </a:t>
            </a:r>
            <a:r>
              <a:rPr lang="en-US" dirty="0" err="1"/>
              <a:t>sefardí</a:t>
            </a:r>
            <a:r>
              <a:rPr lang="en-US" dirty="0"/>
              <a:t> se </a:t>
            </a:r>
            <a:r>
              <a:rPr lang="en-US" dirty="0" err="1"/>
              <a:t>inicia</a:t>
            </a:r>
            <a:r>
              <a:rPr lang="en-US" dirty="0"/>
              <a:t> </a:t>
            </a:r>
            <a:r>
              <a:rPr lang="en-US" dirty="0" err="1"/>
              <a:t>entonces</a:t>
            </a:r>
            <a:r>
              <a:rPr lang="en-US" dirty="0"/>
              <a:t> con el </a:t>
            </a:r>
            <a:r>
              <a:rPr lang="en-US" dirty="0" err="1"/>
              <a:t>beneplácito</a:t>
            </a:r>
            <a:r>
              <a:rPr lang="en-US" dirty="0"/>
              <a:t> del </a:t>
            </a:r>
            <a:r>
              <a:rPr lang="en-US" dirty="0" err="1"/>
              <a:t>rey</a:t>
            </a:r>
            <a:r>
              <a:rPr lang="en-US" dirty="0"/>
              <a:t> de Marruecos</a:t>
            </a:r>
          </a:p>
        </p:txBody>
      </p:sp>
      <p:pic>
        <p:nvPicPr>
          <p:cNvPr id="7" name="Content Placeholder 6">
            <a:extLst>
              <a:ext uri="{FF2B5EF4-FFF2-40B4-BE49-F238E27FC236}">
                <a16:creationId xmlns:a16="http://schemas.microsoft.com/office/drawing/2014/main" id="{2BF83158-AF75-4266-AD2A-A36BC7FC352B}"/>
              </a:ext>
            </a:extLst>
          </p:cNvPr>
          <p:cNvPicPr>
            <a:picLocks noGrp="1" noChangeAspect="1"/>
          </p:cNvPicPr>
          <p:nvPr>
            <p:ph idx="1"/>
          </p:nvPr>
        </p:nvPicPr>
        <p:blipFill>
          <a:blip r:embed="rId2"/>
          <a:stretch>
            <a:fillRect/>
          </a:stretch>
        </p:blipFill>
        <p:spPr>
          <a:xfrm>
            <a:off x="3665478" y="747084"/>
            <a:ext cx="5286802" cy="2970902"/>
          </a:xfrm>
        </p:spPr>
      </p:pic>
    </p:spTree>
    <p:extLst>
      <p:ext uri="{BB962C8B-B14F-4D97-AF65-F5344CB8AC3E}">
        <p14:creationId xmlns:p14="http://schemas.microsoft.com/office/powerpoint/2010/main" val="1400659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042DD-9E16-498F-89E2-686CD0C2961D}"/>
              </a:ext>
            </a:extLst>
          </p:cNvPr>
          <p:cNvSpPr>
            <a:spLocks noGrp="1"/>
          </p:cNvSpPr>
          <p:nvPr>
            <p:ph type="title"/>
          </p:nvPr>
        </p:nvSpPr>
        <p:spPr/>
        <p:txBody>
          <a:bodyPr>
            <a:normAutofit fontScale="90000"/>
          </a:bodyPr>
          <a:lstStyle/>
          <a:p>
            <a:r>
              <a:rPr lang="en-US" dirty="0"/>
              <a:t>Gibraltar (UK) </a:t>
            </a:r>
            <a:br>
              <a:rPr lang="en-US" dirty="0"/>
            </a:br>
            <a:br>
              <a:rPr lang="en-US" dirty="0"/>
            </a:br>
            <a:r>
              <a:rPr lang="en-US" sz="2200" dirty="0">
                <a:hlinkClick r:id="rId2"/>
              </a:rPr>
              <a:t>https://www.nationalarchives.gi/Inhabitants.aspx</a:t>
            </a:r>
            <a:br>
              <a:rPr lang="en-US" sz="2200" dirty="0"/>
            </a:br>
            <a:br>
              <a:rPr lang="en-US" sz="2200" dirty="0"/>
            </a:br>
            <a:r>
              <a:rPr lang="en-US" sz="2200" dirty="0"/>
              <a:t>José María </a:t>
            </a:r>
            <a:r>
              <a:rPr lang="en-US" sz="2200" dirty="0" err="1"/>
              <a:t>Abecassís</a:t>
            </a:r>
            <a:r>
              <a:rPr lang="en-US" sz="2200" dirty="0"/>
              <a:t> </a:t>
            </a:r>
            <a:r>
              <a:rPr lang="en-US" sz="2200" i="1" dirty="0" err="1"/>
              <a:t>Genealogía</a:t>
            </a:r>
            <a:r>
              <a:rPr lang="en-US" sz="2200" i="1" dirty="0"/>
              <a:t> Hebraica: Portugal e Gibraltar XVII a XX</a:t>
            </a:r>
            <a:r>
              <a:rPr lang="en-US" sz="2200" dirty="0"/>
              <a:t>. (available / consultable: </a:t>
            </a:r>
            <a:r>
              <a:rPr lang="en-US" sz="2200" dirty="0">
                <a:hlinkClick r:id="rId3"/>
              </a:rPr>
              <a:t>https://catalog.hathitrust.org/Record/101937355</a:t>
            </a:r>
            <a:r>
              <a:rPr lang="en-US" sz="2200" dirty="0"/>
              <a:t>)</a:t>
            </a:r>
            <a:br>
              <a:rPr lang="en-US" sz="2200" dirty="0"/>
            </a:br>
            <a:br>
              <a:rPr lang="en-US" sz="2200" dirty="0"/>
            </a:br>
            <a:br>
              <a:rPr lang="en-US" dirty="0"/>
            </a:br>
            <a:br>
              <a:rPr lang="en-US" dirty="0"/>
            </a:br>
            <a:endParaRPr lang="en-US" sz="2400" dirty="0"/>
          </a:p>
        </p:txBody>
      </p:sp>
      <p:sp>
        <p:nvSpPr>
          <p:cNvPr id="4" name="Content Placeholder 3">
            <a:extLst>
              <a:ext uri="{FF2B5EF4-FFF2-40B4-BE49-F238E27FC236}">
                <a16:creationId xmlns:a16="http://schemas.microsoft.com/office/drawing/2014/main" id="{EF215460-60BB-4FBB-BF93-3C0585E32F99}"/>
              </a:ext>
            </a:extLst>
          </p:cNvPr>
          <p:cNvSpPr>
            <a:spLocks noGrp="1"/>
          </p:cNvSpPr>
          <p:nvPr>
            <p:ph idx="1"/>
          </p:nvPr>
        </p:nvSpPr>
        <p:spPr/>
        <p:txBody>
          <a:bodyPr/>
          <a:lstStyle/>
          <a:p>
            <a:endParaRPr lang="en-US" dirty="0"/>
          </a:p>
        </p:txBody>
      </p:sp>
      <p:pic>
        <p:nvPicPr>
          <p:cNvPr id="6" name="Picture 5">
            <a:extLst>
              <a:ext uri="{FF2B5EF4-FFF2-40B4-BE49-F238E27FC236}">
                <a16:creationId xmlns:a16="http://schemas.microsoft.com/office/drawing/2014/main" id="{BF658423-ADB7-4463-9686-8AEC1475970C}"/>
              </a:ext>
            </a:extLst>
          </p:cNvPr>
          <p:cNvPicPr>
            <a:picLocks noChangeAspect="1"/>
          </p:cNvPicPr>
          <p:nvPr/>
        </p:nvPicPr>
        <p:blipFill rotWithShape="1">
          <a:blip r:embed="rId4"/>
          <a:srcRect l="24411" t="11300" r="25353" b="5653"/>
          <a:stretch/>
        </p:blipFill>
        <p:spPr>
          <a:xfrm>
            <a:off x="3869268" y="743856"/>
            <a:ext cx="6124756" cy="5484416"/>
          </a:xfrm>
          <a:prstGeom prst="rect">
            <a:avLst/>
          </a:prstGeom>
        </p:spPr>
      </p:pic>
    </p:spTree>
    <p:extLst>
      <p:ext uri="{BB962C8B-B14F-4D97-AF65-F5344CB8AC3E}">
        <p14:creationId xmlns:p14="http://schemas.microsoft.com/office/powerpoint/2010/main" val="23747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042DD-9E16-498F-89E2-686CD0C2961D}"/>
              </a:ext>
            </a:extLst>
          </p:cNvPr>
          <p:cNvSpPr>
            <a:spLocks noGrp="1"/>
          </p:cNvSpPr>
          <p:nvPr>
            <p:ph type="title"/>
          </p:nvPr>
        </p:nvSpPr>
        <p:spPr/>
        <p:txBody>
          <a:bodyPr>
            <a:normAutofit fontScale="90000"/>
          </a:bodyPr>
          <a:lstStyle/>
          <a:p>
            <a:br>
              <a:rPr lang="en-US" dirty="0"/>
            </a:br>
            <a:r>
              <a:rPr lang="en-US" dirty="0"/>
              <a:t>France / Francia</a:t>
            </a:r>
            <a:br>
              <a:rPr lang="en-US" dirty="0"/>
            </a:br>
            <a:br>
              <a:rPr lang="en-US" dirty="0"/>
            </a:br>
            <a:r>
              <a:rPr lang="en-US" dirty="0"/>
              <a:t>Bordeaux / </a:t>
            </a:r>
            <a:r>
              <a:rPr lang="en-US" dirty="0" err="1"/>
              <a:t>Burdeos</a:t>
            </a:r>
            <a:br>
              <a:rPr lang="en-US" dirty="0"/>
            </a:br>
            <a:br>
              <a:rPr lang="en-US" dirty="0"/>
            </a:br>
            <a:br>
              <a:rPr lang="en-US" dirty="0"/>
            </a:br>
            <a:r>
              <a:rPr lang="en-US" dirty="0"/>
              <a:t>Bayonne/ </a:t>
            </a:r>
            <a:r>
              <a:rPr lang="en-US" dirty="0" err="1"/>
              <a:t>Bayona</a:t>
            </a:r>
            <a:br>
              <a:rPr lang="en-US" dirty="0"/>
            </a:br>
            <a:br>
              <a:rPr lang="en-US" dirty="0"/>
            </a:br>
            <a:br>
              <a:rPr lang="en-US" sz="2200" dirty="0"/>
            </a:br>
            <a:br>
              <a:rPr lang="en-US" dirty="0"/>
            </a:br>
            <a:br>
              <a:rPr lang="en-US" dirty="0"/>
            </a:br>
            <a:endParaRPr lang="en-US" sz="2400" dirty="0"/>
          </a:p>
        </p:txBody>
      </p:sp>
      <p:pic>
        <p:nvPicPr>
          <p:cNvPr id="5" name="Content Placeholder 4">
            <a:extLst>
              <a:ext uri="{FF2B5EF4-FFF2-40B4-BE49-F238E27FC236}">
                <a16:creationId xmlns:a16="http://schemas.microsoft.com/office/drawing/2014/main" id="{27863C2E-1B68-4DF1-8817-51BA51580653}"/>
              </a:ext>
            </a:extLst>
          </p:cNvPr>
          <p:cNvPicPr>
            <a:picLocks noGrp="1" noChangeAspect="1"/>
          </p:cNvPicPr>
          <p:nvPr>
            <p:ph idx="1"/>
          </p:nvPr>
        </p:nvPicPr>
        <p:blipFill>
          <a:blip r:embed="rId2"/>
          <a:stretch>
            <a:fillRect/>
          </a:stretch>
        </p:blipFill>
        <p:spPr>
          <a:xfrm>
            <a:off x="3609946" y="773551"/>
            <a:ext cx="3998553" cy="2655449"/>
          </a:xfrm>
        </p:spPr>
      </p:pic>
      <p:sp>
        <p:nvSpPr>
          <p:cNvPr id="7" name="TextBox 6">
            <a:extLst>
              <a:ext uri="{FF2B5EF4-FFF2-40B4-BE49-F238E27FC236}">
                <a16:creationId xmlns:a16="http://schemas.microsoft.com/office/drawing/2014/main" id="{3FB29A04-5230-4781-A317-3E28E5BE19F5}"/>
              </a:ext>
            </a:extLst>
          </p:cNvPr>
          <p:cNvSpPr txBox="1"/>
          <p:nvPr/>
        </p:nvSpPr>
        <p:spPr>
          <a:xfrm>
            <a:off x="7720642" y="773551"/>
            <a:ext cx="3998553" cy="3139321"/>
          </a:xfrm>
          <a:prstGeom prst="rect">
            <a:avLst/>
          </a:prstGeom>
          <a:noFill/>
        </p:spPr>
        <p:txBody>
          <a:bodyPr wrap="square" rtlCol="0">
            <a:spAutoFit/>
          </a:bodyPr>
          <a:lstStyle/>
          <a:p>
            <a:r>
              <a:rPr lang="es-ES" dirty="0"/>
              <a:t>1790- </a:t>
            </a:r>
            <a:r>
              <a:rPr lang="es-ES" dirty="0" err="1"/>
              <a:t>Jews</a:t>
            </a:r>
            <a:r>
              <a:rPr lang="es-ES" dirty="0"/>
              <a:t> </a:t>
            </a:r>
            <a:r>
              <a:rPr lang="es-ES" dirty="0" err="1"/>
              <a:t>from</a:t>
            </a:r>
            <a:r>
              <a:rPr lang="es-ES" dirty="0"/>
              <a:t> </a:t>
            </a:r>
            <a:r>
              <a:rPr lang="es-ES" dirty="0" err="1"/>
              <a:t>Portuguese</a:t>
            </a:r>
            <a:r>
              <a:rPr lang="es-ES" dirty="0"/>
              <a:t> </a:t>
            </a:r>
            <a:r>
              <a:rPr lang="es-ES" dirty="0" err="1"/>
              <a:t>origin</a:t>
            </a:r>
            <a:r>
              <a:rPr lang="es-ES" dirty="0"/>
              <a:t> </a:t>
            </a:r>
            <a:r>
              <a:rPr lang="es-ES" dirty="0" err="1"/>
              <a:t>Mendes</a:t>
            </a:r>
            <a:r>
              <a:rPr lang="es-ES" dirty="0"/>
              <a:t>, </a:t>
            </a:r>
            <a:r>
              <a:rPr lang="es-ES" dirty="0" err="1"/>
              <a:t>Rodrigues</a:t>
            </a:r>
            <a:r>
              <a:rPr lang="es-ES" dirty="0"/>
              <a:t>, </a:t>
            </a:r>
            <a:r>
              <a:rPr lang="es-ES" dirty="0" err="1"/>
              <a:t>Nunhes</a:t>
            </a:r>
            <a:r>
              <a:rPr lang="es-ES" dirty="0"/>
              <a:t>, Pimentel, etc.</a:t>
            </a:r>
          </a:p>
          <a:p>
            <a:r>
              <a:rPr lang="es-ES" dirty="0"/>
              <a:t>Comunidad de </a:t>
            </a:r>
            <a:r>
              <a:rPr lang="es-ES" dirty="0" err="1"/>
              <a:t>origien</a:t>
            </a:r>
            <a:r>
              <a:rPr lang="es-ES" dirty="0"/>
              <a:t> Portugués como atestiguan los apellidos</a:t>
            </a:r>
          </a:p>
          <a:p>
            <a:r>
              <a:rPr lang="es-ES" dirty="0" err="1"/>
              <a:t>Records</a:t>
            </a:r>
            <a:r>
              <a:rPr lang="es-ES" dirty="0"/>
              <a:t> </a:t>
            </a:r>
            <a:r>
              <a:rPr lang="es-ES" dirty="0" err="1"/>
              <a:t>since</a:t>
            </a:r>
            <a:r>
              <a:rPr lang="es-ES" dirty="0"/>
              <a:t> 1618 at </a:t>
            </a:r>
            <a:r>
              <a:rPr lang="es-ES" dirty="0" err="1"/>
              <a:t>the</a:t>
            </a:r>
            <a:r>
              <a:rPr lang="es-ES" dirty="0"/>
              <a:t> </a:t>
            </a:r>
            <a:r>
              <a:rPr lang="es-ES" dirty="0" err="1"/>
              <a:t>archivies</a:t>
            </a:r>
            <a:r>
              <a:rPr lang="es-ES" dirty="0"/>
              <a:t> </a:t>
            </a:r>
            <a:r>
              <a:rPr lang="es-ES" dirty="0" err="1"/>
              <a:t>of</a:t>
            </a:r>
            <a:r>
              <a:rPr lang="es-ES" dirty="0"/>
              <a:t> La </a:t>
            </a:r>
            <a:r>
              <a:rPr lang="es-ES" dirty="0" err="1"/>
              <a:t>Gironde</a:t>
            </a:r>
            <a:r>
              <a:rPr lang="es-ES" dirty="0"/>
              <a:t> and municipal archives in </a:t>
            </a:r>
            <a:r>
              <a:rPr lang="es-ES" dirty="0" err="1"/>
              <a:t>the</a:t>
            </a:r>
            <a:r>
              <a:rPr lang="es-ES" dirty="0"/>
              <a:t> área.</a:t>
            </a:r>
          </a:p>
          <a:p>
            <a:r>
              <a:rPr lang="es-ES" dirty="0"/>
              <a:t>Jean </a:t>
            </a:r>
            <a:r>
              <a:rPr lang="es-ES" dirty="0" err="1"/>
              <a:t>Cavignac</a:t>
            </a:r>
            <a:r>
              <a:rPr lang="es-ES" dirty="0"/>
              <a:t>, </a:t>
            </a:r>
            <a:r>
              <a:rPr lang="es-ES" i="1" dirty="0" err="1"/>
              <a:t>Dictionnarie</a:t>
            </a:r>
            <a:r>
              <a:rPr lang="es-ES" i="1" dirty="0"/>
              <a:t> du </a:t>
            </a:r>
            <a:r>
              <a:rPr lang="es-ES" i="1" dirty="0" err="1"/>
              <a:t>Judaïsme</a:t>
            </a:r>
            <a:r>
              <a:rPr lang="es-ES" i="1" dirty="0"/>
              <a:t> </a:t>
            </a:r>
            <a:r>
              <a:rPr lang="es-ES" i="1" dirty="0" err="1"/>
              <a:t>bordelais</a:t>
            </a:r>
            <a:r>
              <a:rPr lang="es-ES" dirty="0"/>
              <a:t>. </a:t>
            </a:r>
            <a:r>
              <a:rPr lang="fr-FR" b="1" i="0" dirty="0">
                <a:solidFill>
                  <a:srgbClr val="111111"/>
                </a:solidFill>
                <a:effectLst/>
                <a:latin typeface="Amazon Ember"/>
              </a:rPr>
              <a:t> </a:t>
            </a:r>
            <a:r>
              <a:rPr lang="fr-FR" b="0" i="0" dirty="0">
                <a:solidFill>
                  <a:srgbClr val="111111"/>
                </a:solidFill>
                <a:effectLst/>
                <a:latin typeface="Amazon Ember"/>
              </a:rPr>
              <a:t>Archives </a:t>
            </a:r>
            <a:r>
              <a:rPr lang="fr-FR" b="0" i="0" dirty="0" err="1">
                <a:solidFill>
                  <a:srgbClr val="111111"/>
                </a:solidFill>
                <a:effectLst/>
                <a:latin typeface="Amazon Ember"/>
              </a:rPr>
              <a:t>départementales</a:t>
            </a:r>
            <a:r>
              <a:rPr lang="fr-FR" b="0" i="0" dirty="0">
                <a:solidFill>
                  <a:srgbClr val="111111"/>
                </a:solidFill>
                <a:effectLst/>
                <a:latin typeface="Amazon Ember"/>
              </a:rPr>
              <a:t> de la Gironde;1987</a:t>
            </a:r>
            <a:r>
              <a:rPr lang="fr-FR" dirty="0">
                <a:solidFill>
                  <a:srgbClr val="111111"/>
                </a:solidFill>
                <a:latin typeface="Amazon Ember"/>
              </a:rPr>
              <a:t>.</a:t>
            </a:r>
            <a:endParaRPr lang="en-US" dirty="0"/>
          </a:p>
        </p:txBody>
      </p:sp>
      <p:pic>
        <p:nvPicPr>
          <p:cNvPr id="9" name="Picture 8">
            <a:extLst>
              <a:ext uri="{FF2B5EF4-FFF2-40B4-BE49-F238E27FC236}">
                <a16:creationId xmlns:a16="http://schemas.microsoft.com/office/drawing/2014/main" id="{F5A5987C-C5E8-4E60-BD6E-F5BA4441A8AB}"/>
              </a:ext>
            </a:extLst>
          </p:cNvPr>
          <p:cNvPicPr>
            <a:picLocks noChangeAspect="1"/>
          </p:cNvPicPr>
          <p:nvPr/>
        </p:nvPicPr>
        <p:blipFill>
          <a:blip r:embed="rId3"/>
          <a:stretch>
            <a:fillRect/>
          </a:stretch>
        </p:blipFill>
        <p:spPr>
          <a:xfrm>
            <a:off x="3609946" y="3488245"/>
            <a:ext cx="3998553" cy="2596204"/>
          </a:xfrm>
          <a:prstGeom prst="rect">
            <a:avLst/>
          </a:prstGeom>
        </p:spPr>
      </p:pic>
      <p:sp>
        <p:nvSpPr>
          <p:cNvPr id="10" name="TextBox 9">
            <a:extLst>
              <a:ext uri="{FF2B5EF4-FFF2-40B4-BE49-F238E27FC236}">
                <a16:creationId xmlns:a16="http://schemas.microsoft.com/office/drawing/2014/main" id="{30E9376B-3277-421D-9B82-B7F4B4CA949C}"/>
              </a:ext>
            </a:extLst>
          </p:cNvPr>
          <p:cNvSpPr txBox="1"/>
          <p:nvPr/>
        </p:nvSpPr>
        <p:spPr>
          <a:xfrm>
            <a:off x="7815655" y="4308894"/>
            <a:ext cx="4123426" cy="2031325"/>
          </a:xfrm>
          <a:prstGeom prst="rect">
            <a:avLst/>
          </a:prstGeom>
          <a:noFill/>
        </p:spPr>
        <p:txBody>
          <a:bodyPr wrap="square" rtlCol="0">
            <a:spAutoFit/>
          </a:bodyPr>
          <a:lstStyle/>
          <a:p>
            <a:r>
              <a:rPr lang="es-ES" dirty="0"/>
              <a:t>1700s </a:t>
            </a:r>
            <a:r>
              <a:rPr lang="es-ES" dirty="0" err="1"/>
              <a:t>Registers</a:t>
            </a:r>
            <a:r>
              <a:rPr lang="es-ES" dirty="0"/>
              <a:t> and </a:t>
            </a:r>
            <a:r>
              <a:rPr lang="es-ES" dirty="0" err="1"/>
              <a:t>taxation</a:t>
            </a:r>
            <a:r>
              <a:rPr lang="es-ES" dirty="0"/>
              <a:t> </a:t>
            </a:r>
            <a:r>
              <a:rPr lang="es-ES" dirty="0" err="1"/>
              <a:t>documents</a:t>
            </a:r>
            <a:r>
              <a:rPr lang="es-ES" dirty="0"/>
              <a:t> are </a:t>
            </a:r>
            <a:r>
              <a:rPr lang="es-ES" dirty="0" err="1"/>
              <a:t>housed</a:t>
            </a:r>
            <a:r>
              <a:rPr lang="es-ES" dirty="0"/>
              <a:t> at </a:t>
            </a:r>
            <a:r>
              <a:rPr lang="es-ES" dirty="0" err="1"/>
              <a:t>the</a:t>
            </a:r>
            <a:r>
              <a:rPr lang="es-ES" dirty="0"/>
              <a:t> archive in </a:t>
            </a:r>
            <a:r>
              <a:rPr lang="es-ES" dirty="0" err="1"/>
              <a:t>Bayonne</a:t>
            </a:r>
            <a:r>
              <a:rPr lang="es-ES" dirty="0"/>
              <a:t> and at </a:t>
            </a:r>
            <a:r>
              <a:rPr lang="es-ES" dirty="0" err="1"/>
              <a:t>the</a:t>
            </a:r>
            <a:r>
              <a:rPr lang="es-ES" dirty="0"/>
              <a:t> </a:t>
            </a:r>
            <a:r>
              <a:rPr lang="es-ES" dirty="0" err="1"/>
              <a:t>Dept</a:t>
            </a:r>
            <a:r>
              <a:rPr lang="es-ES" dirty="0"/>
              <a:t>. Pyrénées-Atlantiques</a:t>
            </a:r>
          </a:p>
          <a:p>
            <a:r>
              <a:rPr lang="es-ES" dirty="0" err="1"/>
              <a:t>Circumcision</a:t>
            </a:r>
            <a:r>
              <a:rPr lang="es-ES" dirty="0"/>
              <a:t>  1725-1773 Accesible at </a:t>
            </a:r>
            <a:r>
              <a:rPr lang="es-ES" dirty="0">
                <a:hlinkClick r:id="rId4"/>
              </a:rPr>
              <a:t>https://www.persee.fr/doc/hispa_0007-4640_1974_num_76_1_4144</a:t>
            </a:r>
            <a:endParaRPr lang="es-ES" dirty="0"/>
          </a:p>
          <a:p>
            <a:endParaRPr lang="en-US" dirty="0"/>
          </a:p>
        </p:txBody>
      </p:sp>
    </p:spTree>
    <p:extLst>
      <p:ext uri="{BB962C8B-B14F-4D97-AF65-F5344CB8AC3E}">
        <p14:creationId xmlns:p14="http://schemas.microsoft.com/office/powerpoint/2010/main" val="10856414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042DD-9E16-498F-89E2-686CD0C2961D}"/>
              </a:ext>
            </a:extLst>
          </p:cNvPr>
          <p:cNvSpPr>
            <a:spLocks noGrp="1"/>
          </p:cNvSpPr>
          <p:nvPr>
            <p:ph type="title"/>
          </p:nvPr>
        </p:nvSpPr>
        <p:spPr/>
        <p:txBody>
          <a:bodyPr>
            <a:normAutofit fontScale="90000"/>
          </a:bodyPr>
          <a:lstStyle/>
          <a:p>
            <a:br>
              <a:rPr lang="en-US" dirty="0"/>
            </a:br>
            <a:br>
              <a:rPr lang="en-US" dirty="0"/>
            </a:br>
            <a:br>
              <a:rPr lang="en-US" dirty="0"/>
            </a:br>
            <a:r>
              <a:rPr lang="en-US" dirty="0"/>
              <a:t>France / Francia</a:t>
            </a:r>
            <a:br>
              <a:rPr lang="en-US" sz="2000" dirty="0"/>
            </a:br>
            <a:br>
              <a:rPr lang="en-US" sz="2000" dirty="0"/>
            </a:br>
            <a:r>
              <a:rPr lang="en-US" dirty="0"/>
              <a:t>Nice / </a:t>
            </a:r>
            <a:r>
              <a:rPr lang="en-US" dirty="0" err="1"/>
              <a:t>Niza</a:t>
            </a:r>
            <a:br>
              <a:rPr lang="en-US" dirty="0"/>
            </a:br>
            <a:br>
              <a:rPr lang="en-US" sz="2000" dirty="0"/>
            </a:br>
            <a:r>
              <a:rPr lang="en-US" dirty="0"/>
              <a:t>Marseille / </a:t>
            </a:r>
            <a:r>
              <a:rPr lang="en-US" dirty="0" err="1"/>
              <a:t>Marsella</a:t>
            </a:r>
            <a:br>
              <a:rPr lang="en-US" dirty="0"/>
            </a:br>
            <a:br>
              <a:rPr lang="en-US" sz="1600" dirty="0"/>
            </a:br>
            <a:br>
              <a:rPr lang="en-US" sz="1600" dirty="0"/>
            </a:br>
            <a:br>
              <a:rPr lang="en-US" sz="1600" dirty="0"/>
            </a:br>
            <a:br>
              <a:rPr lang="en-US" sz="1600" dirty="0"/>
            </a:br>
            <a:r>
              <a:rPr lang="en-US" sz="2000" dirty="0">
                <a:solidFill>
                  <a:schemeClr val="tx1"/>
                </a:solidFill>
              </a:rPr>
              <a:t>G</a:t>
            </a:r>
            <a:r>
              <a:rPr lang="fr-FR" sz="2200" i="0" dirty="0" err="1">
                <a:solidFill>
                  <a:schemeClr val="tx1"/>
                </a:solidFill>
                <a:effectLst/>
              </a:rPr>
              <a:t>ildas</a:t>
            </a:r>
            <a:r>
              <a:rPr lang="fr-FR" sz="2200" i="0" dirty="0">
                <a:solidFill>
                  <a:schemeClr val="tx1"/>
                </a:solidFill>
                <a:effectLst/>
              </a:rPr>
              <a:t>, Bernard. </a:t>
            </a:r>
            <a:r>
              <a:rPr lang="fr-FR" sz="2200" i="1" dirty="0">
                <a:solidFill>
                  <a:schemeClr val="tx1"/>
                </a:solidFill>
                <a:effectLst/>
              </a:rPr>
              <a:t>Les Familles juives en France. 16e siècle-1815. Guide des recherches biographiques et généalogiques. </a:t>
            </a:r>
            <a:r>
              <a:rPr lang="fr-FR" sz="2200" i="0" dirty="0">
                <a:solidFill>
                  <a:schemeClr val="tx1"/>
                </a:solidFill>
                <a:effectLst/>
              </a:rPr>
              <a:t>Archives Nationales; 1990.</a:t>
            </a:r>
            <a:br>
              <a:rPr lang="en-US" dirty="0">
                <a:solidFill>
                  <a:schemeClr val="tx1"/>
                </a:solidFill>
              </a:rPr>
            </a:br>
            <a:br>
              <a:rPr lang="en-US" dirty="0"/>
            </a:br>
            <a:br>
              <a:rPr lang="en-US" sz="2200" dirty="0"/>
            </a:br>
            <a:br>
              <a:rPr lang="en-US" dirty="0"/>
            </a:br>
            <a:br>
              <a:rPr lang="en-US" dirty="0"/>
            </a:br>
            <a:endParaRPr lang="en-US" sz="2400" dirty="0"/>
          </a:p>
        </p:txBody>
      </p:sp>
      <p:sp>
        <p:nvSpPr>
          <p:cNvPr id="4" name="Content Placeholder 3">
            <a:extLst>
              <a:ext uri="{FF2B5EF4-FFF2-40B4-BE49-F238E27FC236}">
                <a16:creationId xmlns:a16="http://schemas.microsoft.com/office/drawing/2014/main" id="{DA741510-B6FD-40C3-A7AE-12F99688C42A}"/>
              </a:ext>
            </a:extLst>
          </p:cNvPr>
          <p:cNvSpPr>
            <a:spLocks noGrp="1"/>
          </p:cNvSpPr>
          <p:nvPr>
            <p:ph idx="1"/>
          </p:nvPr>
        </p:nvSpPr>
        <p:spPr/>
        <p:txBody>
          <a:bodyPr>
            <a:normAutofit/>
          </a:bodyPr>
          <a:lstStyle/>
          <a:p>
            <a:endParaRPr lang="es-E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algn="just"/>
            <a:endParaRPr lang="en-US" dirty="0">
              <a:solidFill>
                <a:schemeClr val="tx1"/>
              </a:solidFill>
            </a:endParaRPr>
          </a:p>
          <a:p>
            <a:pPr algn="just"/>
            <a:endParaRPr lang="en-US" dirty="0">
              <a:solidFill>
                <a:schemeClr val="tx1"/>
              </a:solidFill>
            </a:endParaRPr>
          </a:p>
        </p:txBody>
      </p:sp>
      <p:sp>
        <p:nvSpPr>
          <p:cNvPr id="6" name="TextBox 5">
            <a:extLst>
              <a:ext uri="{FF2B5EF4-FFF2-40B4-BE49-F238E27FC236}">
                <a16:creationId xmlns:a16="http://schemas.microsoft.com/office/drawing/2014/main" id="{24AF5CE1-BC2C-4F89-AF47-B2C580F46BFA}"/>
              </a:ext>
            </a:extLst>
          </p:cNvPr>
          <p:cNvSpPr txBox="1"/>
          <p:nvPr/>
        </p:nvSpPr>
        <p:spPr>
          <a:xfrm>
            <a:off x="3804249" y="793630"/>
            <a:ext cx="7380219" cy="2585323"/>
          </a:xfrm>
          <a:prstGeom prst="rect">
            <a:avLst/>
          </a:prstGeom>
          <a:noFill/>
        </p:spPr>
        <p:txBody>
          <a:bodyPr wrap="square" rtlCol="0">
            <a:spAutoFit/>
          </a:bodyPr>
          <a:lstStyle/>
          <a:p>
            <a:r>
              <a:rPr lang="es-ES" b="1" dirty="0" err="1"/>
              <a:t>Nice</a:t>
            </a:r>
            <a:r>
              <a:rPr lang="es-ES" b="1" dirty="0"/>
              <a:t> / Niza </a:t>
            </a:r>
            <a:r>
              <a:rPr lang="es-ES" dirty="0"/>
              <a:t>– </a:t>
            </a:r>
            <a:r>
              <a:rPr lang="es-ES" dirty="0" err="1"/>
              <a:t>Italian</a:t>
            </a:r>
            <a:r>
              <a:rPr lang="es-ES" dirty="0"/>
              <a:t> </a:t>
            </a:r>
            <a:r>
              <a:rPr lang="es-ES" dirty="0" err="1"/>
              <a:t>territory</a:t>
            </a:r>
            <a:r>
              <a:rPr lang="es-ES" dirty="0"/>
              <a:t> </a:t>
            </a:r>
            <a:r>
              <a:rPr lang="es-ES" dirty="0" err="1"/>
              <a:t>from</a:t>
            </a:r>
            <a:r>
              <a:rPr lang="es-ES" dirty="0"/>
              <a:t> 1388 </a:t>
            </a:r>
            <a:r>
              <a:rPr lang="es-ES" dirty="0" err="1"/>
              <a:t>to</a:t>
            </a:r>
            <a:r>
              <a:rPr lang="es-ES" dirty="0"/>
              <a:t> 1792, </a:t>
            </a:r>
            <a:r>
              <a:rPr lang="es-ES" dirty="0" err="1"/>
              <a:t>when</a:t>
            </a:r>
            <a:r>
              <a:rPr lang="es-ES" dirty="0"/>
              <a:t> </a:t>
            </a:r>
            <a:r>
              <a:rPr lang="es-ES" dirty="0" err="1"/>
              <a:t>it</a:t>
            </a:r>
            <a:r>
              <a:rPr lang="es-ES" dirty="0"/>
              <a:t> </a:t>
            </a:r>
            <a:r>
              <a:rPr lang="es-ES" dirty="0" err="1"/>
              <a:t>became</a:t>
            </a:r>
            <a:r>
              <a:rPr lang="es-ES" dirty="0"/>
              <a:t> French </a:t>
            </a:r>
            <a:r>
              <a:rPr lang="es-ES" dirty="0" err="1"/>
              <a:t>territory</a:t>
            </a:r>
            <a:r>
              <a:rPr lang="es-ES" dirty="0"/>
              <a:t>. </a:t>
            </a:r>
            <a:r>
              <a:rPr lang="es-ES" dirty="0" err="1"/>
              <a:t>The</a:t>
            </a:r>
            <a:r>
              <a:rPr lang="es-ES" dirty="0"/>
              <a:t> </a:t>
            </a:r>
            <a:r>
              <a:rPr lang="es-ES" dirty="0" err="1"/>
              <a:t>Jewish</a:t>
            </a:r>
            <a:r>
              <a:rPr lang="es-ES" dirty="0"/>
              <a:t> </a:t>
            </a:r>
            <a:r>
              <a:rPr lang="es-ES" dirty="0" err="1"/>
              <a:t>population</a:t>
            </a:r>
            <a:r>
              <a:rPr lang="es-ES" dirty="0"/>
              <a:t> comes </a:t>
            </a:r>
            <a:r>
              <a:rPr lang="es-ES" dirty="0" err="1"/>
              <a:t>from</a:t>
            </a:r>
            <a:r>
              <a:rPr lang="es-ES" dirty="0"/>
              <a:t> Oran (Argelia)</a:t>
            </a:r>
          </a:p>
          <a:p>
            <a:r>
              <a:rPr lang="es-ES" dirty="0"/>
              <a:t>Fue territorio italiana de la casa de Saboya de 1388 hasta 1792, cuando pasó a ser parte de la República Francesa. La mayoría de la población sefardí proviene de la región argelina de Orán.</a:t>
            </a:r>
          </a:p>
          <a:p>
            <a:r>
              <a:rPr lang="es-ES" dirty="0"/>
              <a:t>Archives </a:t>
            </a:r>
            <a:r>
              <a:rPr lang="es-ES" dirty="0" err="1"/>
              <a:t>from</a:t>
            </a:r>
            <a:r>
              <a:rPr lang="es-ES" dirty="0"/>
              <a:t> 1814 </a:t>
            </a:r>
            <a:r>
              <a:rPr lang="es-ES" dirty="0" err="1"/>
              <a:t>to</a:t>
            </a:r>
            <a:r>
              <a:rPr lang="es-ES" dirty="0"/>
              <a:t> 1860 “</a:t>
            </a:r>
            <a:r>
              <a:rPr lang="es-ES" dirty="0" err="1"/>
              <a:t>Fonds</a:t>
            </a:r>
            <a:r>
              <a:rPr lang="es-ES" dirty="0"/>
              <a:t> Sarde”  (Lang. </a:t>
            </a:r>
            <a:r>
              <a:rPr lang="es-ES" dirty="0" err="1"/>
              <a:t>Italian</a:t>
            </a:r>
            <a:r>
              <a:rPr lang="es-ES" dirty="0"/>
              <a:t>)</a:t>
            </a:r>
          </a:p>
          <a:p>
            <a:r>
              <a:rPr lang="en-US" dirty="0">
                <a:hlinkClick r:id="rId2"/>
              </a:rPr>
              <a:t>https://www.departement06.fr/expositions-et-publications/instruments-de-recherches-2898.html</a:t>
            </a:r>
            <a:endParaRPr lang="en-US" dirty="0"/>
          </a:p>
          <a:p>
            <a:endParaRPr lang="en-US" dirty="0"/>
          </a:p>
        </p:txBody>
      </p:sp>
      <p:sp>
        <p:nvSpPr>
          <p:cNvPr id="8" name="TextBox 7">
            <a:extLst>
              <a:ext uri="{FF2B5EF4-FFF2-40B4-BE49-F238E27FC236}">
                <a16:creationId xmlns:a16="http://schemas.microsoft.com/office/drawing/2014/main" id="{A27873D7-6E0D-46EF-AB49-ECD01722C25F}"/>
              </a:ext>
            </a:extLst>
          </p:cNvPr>
          <p:cNvSpPr txBox="1"/>
          <p:nvPr/>
        </p:nvSpPr>
        <p:spPr>
          <a:xfrm>
            <a:off x="3869268" y="3303917"/>
            <a:ext cx="7919048" cy="1754326"/>
          </a:xfrm>
          <a:prstGeom prst="rect">
            <a:avLst/>
          </a:prstGeom>
          <a:noFill/>
        </p:spPr>
        <p:txBody>
          <a:bodyPr wrap="square" rtlCol="0">
            <a:spAutoFit/>
          </a:bodyPr>
          <a:lstStyle/>
          <a:p>
            <a:r>
              <a:rPr lang="es-ES" dirty="0" err="1"/>
              <a:t>Marseille</a:t>
            </a:r>
            <a:r>
              <a:rPr lang="es-ES" dirty="0"/>
              <a:t> / Marsella – </a:t>
            </a:r>
            <a:r>
              <a:rPr lang="es-ES" dirty="0" err="1"/>
              <a:t>Main</a:t>
            </a:r>
            <a:r>
              <a:rPr lang="es-ES" dirty="0"/>
              <a:t> </a:t>
            </a:r>
            <a:r>
              <a:rPr lang="es-ES" dirty="0" err="1"/>
              <a:t>harbor</a:t>
            </a:r>
            <a:r>
              <a:rPr lang="es-ES" dirty="0"/>
              <a:t> in </a:t>
            </a:r>
            <a:r>
              <a:rPr lang="es-ES" dirty="0" err="1"/>
              <a:t>the</a:t>
            </a:r>
            <a:r>
              <a:rPr lang="es-ES" dirty="0"/>
              <a:t> </a:t>
            </a:r>
            <a:r>
              <a:rPr lang="es-ES" dirty="0" err="1"/>
              <a:t>Mediterranean</a:t>
            </a:r>
            <a:r>
              <a:rPr lang="es-ES" dirty="0"/>
              <a:t>. </a:t>
            </a:r>
            <a:r>
              <a:rPr lang="es-ES" dirty="0" err="1"/>
              <a:t>Most</a:t>
            </a:r>
            <a:r>
              <a:rPr lang="es-ES" dirty="0"/>
              <a:t> </a:t>
            </a:r>
            <a:r>
              <a:rPr lang="es-ES" dirty="0" err="1"/>
              <a:t>of</a:t>
            </a:r>
            <a:r>
              <a:rPr lang="es-ES" dirty="0"/>
              <a:t> </a:t>
            </a:r>
            <a:r>
              <a:rPr lang="es-ES" dirty="0" err="1"/>
              <a:t>the</a:t>
            </a:r>
            <a:r>
              <a:rPr lang="es-ES" dirty="0"/>
              <a:t> </a:t>
            </a:r>
            <a:r>
              <a:rPr lang="es-ES" dirty="0" err="1"/>
              <a:t>Sephardic</a:t>
            </a:r>
            <a:r>
              <a:rPr lang="es-ES" dirty="0"/>
              <a:t> </a:t>
            </a:r>
            <a:r>
              <a:rPr lang="es-ES" dirty="0" err="1"/>
              <a:t>population</a:t>
            </a:r>
            <a:r>
              <a:rPr lang="es-ES" dirty="0"/>
              <a:t> comes </a:t>
            </a:r>
            <a:r>
              <a:rPr lang="es-ES" dirty="0" err="1"/>
              <a:t>from</a:t>
            </a:r>
            <a:r>
              <a:rPr lang="es-ES" dirty="0"/>
              <a:t> Argelia  and North </a:t>
            </a:r>
            <a:r>
              <a:rPr lang="es-ES" dirty="0" err="1"/>
              <a:t>Africa</a:t>
            </a:r>
            <a:r>
              <a:rPr lang="es-ES" dirty="0"/>
              <a:t>. </a:t>
            </a:r>
          </a:p>
          <a:p>
            <a:r>
              <a:rPr lang="en-US" dirty="0"/>
              <a:t>El principal </a:t>
            </a:r>
            <a:r>
              <a:rPr lang="en-US" dirty="0" err="1"/>
              <a:t>puerto</a:t>
            </a:r>
            <a:r>
              <a:rPr lang="en-US" dirty="0"/>
              <a:t> </a:t>
            </a:r>
            <a:r>
              <a:rPr lang="en-US" dirty="0" err="1"/>
              <a:t>francés</a:t>
            </a:r>
            <a:r>
              <a:rPr lang="en-US" dirty="0"/>
              <a:t> </a:t>
            </a:r>
            <a:r>
              <a:rPr lang="en-US" dirty="0" err="1"/>
              <a:t>en</a:t>
            </a:r>
            <a:r>
              <a:rPr lang="en-US" dirty="0"/>
              <a:t> el </a:t>
            </a:r>
            <a:r>
              <a:rPr lang="en-US" dirty="0" err="1"/>
              <a:t>Mediterráneo</a:t>
            </a:r>
            <a:r>
              <a:rPr lang="en-US" dirty="0"/>
              <a:t>. La </a:t>
            </a:r>
            <a:r>
              <a:rPr lang="en-US" dirty="0" err="1"/>
              <a:t>mayoría</a:t>
            </a:r>
            <a:r>
              <a:rPr lang="en-US" dirty="0"/>
              <a:t> de la población </a:t>
            </a:r>
            <a:r>
              <a:rPr lang="en-US" dirty="0" err="1"/>
              <a:t>sefardí</a:t>
            </a:r>
            <a:r>
              <a:rPr lang="en-US" dirty="0"/>
              <a:t> </a:t>
            </a:r>
            <a:r>
              <a:rPr lang="en-US" dirty="0" err="1"/>
              <a:t>proviene</a:t>
            </a:r>
            <a:r>
              <a:rPr lang="en-US" dirty="0"/>
              <a:t> de Argelia y el </a:t>
            </a:r>
            <a:r>
              <a:rPr lang="en-US" dirty="0" err="1"/>
              <a:t>norte</a:t>
            </a:r>
            <a:r>
              <a:rPr lang="en-US" dirty="0"/>
              <a:t> de Africa.</a:t>
            </a:r>
          </a:p>
          <a:p>
            <a:r>
              <a:rPr lang="en-US" dirty="0"/>
              <a:t>Archives – Although Jews are documents since the 13</a:t>
            </a:r>
            <a:r>
              <a:rPr lang="en-US" baseline="30000" dirty="0"/>
              <a:t>th</a:t>
            </a:r>
            <a:r>
              <a:rPr lang="en-US" dirty="0"/>
              <a:t> century the main body of information comes from de 1700s forward. </a:t>
            </a:r>
          </a:p>
        </p:txBody>
      </p:sp>
    </p:spTree>
    <p:extLst>
      <p:ext uri="{BB962C8B-B14F-4D97-AF65-F5344CB8AC3E}">
        <p14:creationId xmlns:p14="http://schemas.microsoft.com/office/powerpoint/2010/main" val="16788412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042DD-9E16-498F-89E2-686CD0C2961D}"/>
              </a:ext>
            </a:extLst>
          </p:cNvPr>
          <p:cNvSpPr>
            <a:spLocks noGrp="1"/>
          </p:cNvSpPr>
          <p:nvPr>
            <p:ph type="title"/>
          </p:nvPr>
        </p:nvSpPr>
        <p:spPr/>
        <p:txBody>
          <a:bodyPr>
            <a:normAutofit fontScale="90000"/>
          </a:bodyPr>
          <a:lstStyle/>
          <a:p>
            <a:br>
              <a:rPr lang="en-US" dirty="0"/>
            </a:br>
            <a:br>
              <a:rPr lang="en-US" dirty="0"/>
            </a:br>
            <a:br>
              <a:rPr lang="en-US" dirty="0"/>
            </a:br>
            <a:r>
              <a:rPr lang="en-US" dirty="0"/>
              <a:t>Rabbi Jordan Gendra-Molina, Ph.D.</a:t>
            </a:r>
            <a:br>
              <a:rPr lang="en-US" dirty="0"/>
            </a:br>
            <a:r>
              <a:rPr lang="en-US" dirty="0" err="1"/>
              <a:t>rabbi.gendra</a:t>
            </a:r>
            <a:br>
              <a:rPr lang="en-US" dirty="0"/>
            </a:br>
            <a:r>
              <a:rPr lang="en-US" dirty="0"/>
              <a:t>@gmail.com</a:t>
            </a:r>
            <a:br>
              <a:rPr lang="en-US" dirty="0"/>
            </a:br>
            <a:br>
              <a:rPr lang="en-US" dirty="0"/>
            </a:br>
            <a:r>
              <a:rPr lang="en-US" dirty="0"/>
              <a:t>505-585-1639</a:t>
            </a:r>
            <a:br>
              <a:rPr lang="en-US" dirty="0">
                <a:solidFill>
                  <a:schemeClr val="tx1"/>
                </a:solidFill>
              </a:rPr>
            </a:br>
            <a:br>
              <a:rPr lang="en-US" dirty="0"/>
            </a:br>
            <a:br>
              <a:rPr lang="en-US" sz="2200" dirty="0"/>
            </a:br>
            <a:br>
              <a:rPr lang="en-US" dirty="0"/>
            </a:br>
            <a:br>
              <a:rPr lang="en-US" dirty="0"/>
            </a:br>
            <a:endParaRPr lang="en-US" sz="2400" dirty="0"/>
          </a:p>
        </p:txBody>
      </p:sp>
      <p:sp>
        <p:nvSpPr>
          <p:cNvPr id="4" name="Content Placeholder 3">
            <a:extLst>
              <a:ext uri="{FF2B5EF4-FFF2-40B4-BE49-F238E27FC236}">
                <a16:creationId xmlns:a16="http://schemas.microsoft.com/office/drawing/2014/main" id="{DA741510-B6FD-40C3-A7AE-12F99688C42A}"/>
              </a:ext>
            </a:extLst>
          </p:cNvPr>
          <p:cNvSpPr>
            <a:spLocks noGrp="1"/>
          </p:cNvSpPr>
          <p:nvPr>
            <p:ph idx="1"/>
          </p:nvPr>
        </p:nvSpPr>
        <p:spPr/>
        <p:txBody>
          <a:bodyPr>
            <a:normAutofit/>
          </a:bodyPr>
          <a:lstStyle/>
          <a:p>
            <a:endParaRPr lang="es-E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algn="just"/>
            <a:endParaRPr lang="en-US" dirty="0">
              <a:solidFill>
                <a:schemeClr val="tx1"/>
              </a:solidFill>
            </a:endParaRPr>
          </a:p>
          <a:p>
            <a:pPr algn="just"/>
            <a:endParaRPr lang="en-US" dirty="0">
              <a:solidFill>
                <a:schemeClr val="tx1"/>
              </a:solidFill>
            </a:endParaRPr>
          </a:p>
        </p:txBody>
      </p:sp>
      <p:pic>
        <p:nvPicPr>
          <p:cNvPr id="5" name="Picture 4">
            <a:extLst>
              <a:ext uri="{FF2B5EF4-FFF2-40B4-BE49-F238E27FC236}">
                <a16:creationId xmlns:a16="http://schemas.microsoft.com/office/drawing/2014/main" id="{CA68E20A-FB61-429A-8893-35901B41C187}"/>
              </a:ext>
            </a:extLst>
          </p:cNvPr>
          <p:cNvPicPr>
            <a:picLocks noChangeAspect="1"/>
          </p:cNvPicPr>
          <p:nvPr/>
        </p:nvPicPr>
        <p:blipFill>
          <a:blip r:embed="rId2"/>
          <a:stretch>
            <a:fillRect/>
          </a:stretch>
        </p:blipFill>
        <p:spPr>
          <a:xfrm>
            <a:off x="3458234" y="1074463"/>
            <a:ext cx="8355431" cy="4699930"/>
          </a:xfrm>
          <a:prstGeom prst="rect">
            <a:avLst/>
          </a:prstGeom>
        </p:spPr>
      </p:pic>
    </p:spTree>
    <p:extLst>
      <p:ext uri="{BB962C8B-B14F-4D97-AF65-F5344CB8AC3E}">
        <p14:creationId xmlns:p14="http://schemas.microsoft.com/office/powerpoint/2010/main" val="19215606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8BB97E-2577-B646-A8D9-A18E0B0596E7}"/>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2FF6869-93B5-3A48-8C5F-B4F674F4DFC4}"/>
              </a:ext>
            </a:extLst>
          </p:cNvPr>
          <p:cNvPicPr>
            <a:picLocks noChangeAspect="1"/>
          </p:cNvPicPr>
          <p:nvPr/>
        </p:nvPicPr>
        <p:blipFill>
          <a:blip r:embed="rId3"/>
          <a:stretch>
            <a:fillRect/>
          </a:stretch>
        </p:blipFill>
        <p:spPr>
          <a:xfrm>
            <a:off x="1282700" y="2921000"/>
            <a:ext cx="9626600" cy="1016000"/>
          </a:xfrm>
          <a:prstGeom prst="rect">
            <a:avLst/>
          </a:prstGeom>
        </p:spPr>
      </p:pic>
    </p:spTree>
    <p:extLst>
      <p:ext uri="{BB962C8B-B14F-4D97-AF65-F5344CB8AC3E}">
        <p14:creationId xmlns:p14="http://schemas.microsoft.com/office/powerpoint/2010/main" val="1328841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B1D3C-7039-4E74-B5A7-4899171814F5}"/>
              </a:ext>
            </a:extLst>
          </p:cNvPr>
          <p:cNvSpPr>
            <a:spLocks noGrp="1"/>
          </p:cNvSpPr>
          <p:nvPr>
            <p:ph type="title"/>
          </p:nvPr>
        </p:nvSpPr>
        <p:spPr/>
        <p:txBody>
          <a:bodyPr/>
          <a:lstStyle/>
          <a:p>
            <a:r>
              <a:rPr lang="es-ES" dirty="0"/>
              <a:t>Alger / </a:t>
            </a:r>
            <a:r>
              <a:rPr lang="es-ES" dirty="0" err="1"/>
              <a:t>Algeria</a:t>
            </a:r>
            <a:br>
              <a:rPr lang="es-ES" dirty="0"/>
            </a:br>
            <a:r>
              <a:rPr lang="es-ES" sz="2400" dirty="0" err="1"/>
              <a:t>From</a:t>
            </a:r>
            <a:r>
              <a:rPr lang="es-ES" sz="2400" dirty="0"/>
              <a:t> </a:t>
            </a:r>
            <a:r>
              <a:rPr lang="es-ES" sz="2400" dirty="0" err="1"/>
              <a:t>Ottoman</a:t>
            </a:r>
            <a:r>
              <a:rPr lang="es-ES" sz="2400" dirty="0"/>
              <a:t> </a:t>
            </a:r>
            <a:r>
              <a:rPr lang="es-ES" sz="2400" dirty="0" err="1"/>
              <a:t>to</a:t>
            </a:r>
            <a:r>
              <a:rPr lang="es-ES" sz="2400" dirty="0"/>
              <a:t> French – De territorio otomano a departamento francés</a:t>
            </a:r>
            <a:endParaRPr lang="en-US" sz="2400" dirty="0"/>
          </a:p>
        </p:txBody>
      </p:sp>
      <p:pic>
        <p:nvPicPr>
          <p:cNvPr id="7" name="Content Placeholder 6">
            <a:extLst>
              <a:ext uri="{FF2B5EF4-FFF2-40B4-BE49-F238E27FC236}">
                <a16:creationId xmlns:a16="http://schemas.microsoft.com/office/drawing/2014/main" id="{1226AFDF-B3BD-4FE5-AC99-DE2684F21A51}"/>
              </a:ext>
            </a:extLst>
          </p:cNvPr>
          <p:cNvPicPr>
            <a:picLocks noGrp="1" noChangeAspect="1"/>
          </p:cNvPicPr>
          <p:nvPr>
            <p:ph idx="1"/>
          </p:nvPr>
        </p:nvPicPr>
        <p:blipFill>
          <a:blip r:embed="rId2"/>
          <a:stretch>
            <a:fillRect/>
          </a:stretch>
        </p:blipFill>
        <p:spPr>
          <a:xfrm>
            <a:off x="3868738" y="1334452"/>
            <a:ext cx="7315200" cy="4179570"/>
          </a:xfrm>
        </p:spPr>
      </p:pic>
    </p:spTree>
    <p:extLst>
      <p:ext uri="{BB962C8B-B14F-4D97-AF65-F5344CB8AC3E}">
        <p14:creationId xmlns:p14="http://schemas.microsoft.com/office/powerpoint/2010/main" val="1293116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75C98-EB3C-4D07-8361-1D77B00F5944}"/>
              </a:ext>
            </a:extLst>
          </p:cNvPr>
          <p:cNvSpPr>
            <a:spLocks noGrp="1"/>
          </p:cNvSpPr>
          <p:nvPr>
            <p:ph type="title"/>
          </p:nvPr>
        </p:nvSpPr>
        <p:spPr/>
        <p:txBody>
          <a:bodyPr/>
          <a:lstStyle/>
          <a:p>
            <a:r>
              <a:rPr lang="en-US" dirty="0"/>
              <a:t>Archives </a:t>
            </a:r>
            <a:r>
              <a:rPr lang="en-US" dirty="0" err="1"/>
              <a:t>Nationales</a:t>
            </a:r>
            <a:r>
              <a:rPr lang="en-US" dirty="0"/>
              <a:t> </a:t>
            </a:r>
            <a:r>
              <a:rPr lang="en-US" dirty="0" err="1"/>
              <a:t>d’outre-mer</a:t>
            </a:r>
            <a:br>
              <a:rPr lang="en-US" dirty="0"/>
            </a:br>
            <a:br>
              <a:rPr lang="en-US" dirty="0"/>
            </a:br>
            <a:r>
              <a:rPr lang="en-US" sz="1800" dirty="0"/>
              <a:t>http://anom.archivesnationales.culture.gouv.fr/caomec2/</a:t>
            </a:r>
          </a:p>
        </p:txBody>
      </p:sp>
      <p:pic>
        <p:nvPicPr>
          <p:cNvPr id="5" name="Content Placeholder 4">
            <a:extLst>
              <a:ext uri="{FF2B5EF4-FFF2-40B4-BE49-F238E27FC236}">
                <a16:creationId xmlns:a16="http://schemas.microsoft.com/office/drawing/2014/main" id="{EB31D128-7BAC-4900-B74D-A08D196F1A0D}"/>
              </a:ext>
            </a:extLst>
          </p:cNvPr>
          <p:cNvPicPr>
            <a:picLocks noGrp="1" noChangeAspect="1"/>
          </p:cNvPicPr>
          <p:nvPr>
            <p:ph idx="1"/>
          </p:nvPr>
        </p:nvPicPr>
        <p:blipFill rotWithShape="1">
          <a:blip r:embed="rId2"/>
          <a:srcRect t="9761" b="6178"/>
          <a:stretch/>
        </p:blipFill>
        <p:spPr>
          <a:xfrm>
            <a:off x="3459141" y="864066"/>
            <a:ext cx="8732859" cy="3976383"/>
          </a:xfrm>
        </p:spPr>
      </p:pic>
    </p:spTree>
    <p:extLst>
      <p:ext uri="{BB962C8B-B14F-4D97-AF65-F5344CB8AC3E}">
        <p14:creationId xmlns:p14="http://schemas.microsoft.com/office/powerpoint/2010/main" val="4292397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75C98-EB3C-4D07-8361-1D77B00F5944}"/>
              </a:ext>
            </a:extLst>
          </p:cNvPr>
          <p:cNvSpPr>
            <a:spLocks noGrp="1"/>
          </p:cNvSpPr>
          <p:nvPr>
            <p:ph type="title"/>
          </p:nvPr>
        </p:nvSpPr>
        <p:spPr/>
        <p:txBody>
          <a:bodyPr/>
          <a:lstStyle/>
          <a:p>
            <a:r>
              <a:rPr lang="en-US" dirty="0"/>
              <a:t>Archives </a:t>
            </a:r>
            <a:r>
              <a:rPr lang="en-US" dirty="0" err="1"/>
              <a:t>Nationales</a:t>
            </a:r>
            <a:r>
              <a:rPr lang="en-US" dirty="0"/>
              <a:t> </a:t>
            </a:r>
            <a:r>
              <a:rPr lang="en-US" dirty="0" err="1"/>
              <a:t>d’outre-mer</a:t>
            </a:r>
            <a:br>
              <a:rPr lang="en-US" dirty="0"/>
            </a:br>
            <a:br>
              <a:rPr lang="en-US" dirty="0"/>
            </a:br>
            <a:r>
              <a:rPr lang="en-US" sz="1800" dirty="0"/>
              <a:t>http://anom.archivesnationales.culture.gouv.fr/caomec2/</a:t>
            </a:r>
          </a:p>
        </p:txBody>
      </p:sp>
      <p:pic>
        <p:nvPicPr>
          <p:cNvPr id="4" name="Picture 3">
            <a:extLst>
              <a:ext uri="{FF2B5EF4-FFF2-40B4-BE49-F238E27FC236}">
                <a16:creationId xmlns:a16="http://schemas.microsoft.com/office/drawing/2014/main" id="{0CB8B28D-E3B7-40FA-8822-5163A865DAA0}"/>
              </a:ext>
            </a:extLst>
          </p:cNvPr>
          <p:cNvPicPr>
            <a:picLocks noChangeAspect="1"/>
          </p:cNvPicPr>
          <p:nvPr/>
        </p:nvPicPr>
        <p:blipFill rotWithShape="1">
          <a:blip r:embed="rId2"/>
          <a:srcRect t="11311" b="5664"/>
          <a:stretch/>
        </p:blipFill>
        <p:spPr>
          <a:xfrm>
            <a:off x="3440331" y="873252"/>
            <a:ext cx="8676168" cy="3850547"/>
          </a:xfrm>
          <a:prstGeom prst="rect">
            <a:avLst/>
          </a:prstGeom>
        </p:spPr>
      </p:pic>
      <p:sp>
        <p:nvSpPr>
          <p:cNvPr id="7" name="Content Placeholder 6">
            <a:extLst>
              <a:ext uri="{FF2B5EF4-FFF2-40B4-BE49-F238E27FC236}">
                <a16:creationId xmlns:a16="http://schemas.microsoft.com/office/drawing/2014/main" id="{4472450D-C7C7-4043-BF82-32223014297D}"/>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4003630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75C98-EB3C-4D07-8361-1D77B00F5944}"/>
              </a:ext>
            </a:extLst>
          </p:cNvPr>
          <p:cNvSpPr>
            <a:spLocks noGrp="1"/>
          </p:cNvSpPr>
          <p:nvPr>
            <p:ph type="title"/>
          </p:nvPr>
        </p:nvSpPr>
        <p:spPr/>
        <p:txBody>
          <a:bodyPr/>
          <a:lstStyle/>
          <a:p>
            <a:r>
              <a:rPr lang="en-US" dirty="0"/>
              <a:t>Archives </a:t>
            </a:r>
            <a:r>
              <a:rPr lang="en-US" dirty="0" err="1"/>
              <a:t>Nationales</a:t>
            </a:r>
            <a:r>
              <a:rPr lang="en-US" dirty="0"/>
              <a:t> </a:t>
            </a:r>
            <a:r>
              <a:rPr lang="en-US" dirty="0" err="1"/>
              <a:t>d’outre-mer</a:t>
            </a:r>
            <a:br>
              <a:rPr lang="en-US" dirty="0"/>
            </a:br>
            <a:br>
              <a:rPr lang="en-US" dirty="0"/>
            </a:br>
            <a:r>
              <a:rPr lang="en-US" sz="1800" dirty="0"/>
              <a:t>http://anom.archivesnationales.culture.gouv.fr/caomec2/</a:t>
            </a:r>
          </a:p>
        </p:txBody>
      </p:sp>
      <p:pic>
        <p:nvPicPr>
          <p:cNvPr id="5" name="Content Placeholder 4">
            <a:extLst>
              <a:ext uri="{FF2B5EF4-FFF2-40B4-BE49-F238E27FC236}">
                <a16:creationId xmlns:a16="http://schemas.microsoft.com/office/drawing/2014/main" id="{2CB9F1A7-777B-4B8B-BB92-D574BEA5F79A}"/>
              </a:ext>
            </a:extLst>
          </p:cNvPr>
          <p:cNvPicPr>
            <a:picLocks noGrp="1" noChangeAspect="1"/>
          </p:cNvPicPr>
          <p:nvPr>
            <p:ph idx="1"/>
          </p:nvPr>
        </p:nvPicPr>
        <p:blipFill rotWithShape="1">
          <a:blip r:embed="rId2"/>
          <a:srcRect t="10159" b="5790"/>
          <a:stretch/>
        </p:blipFill>
        <p:spPr>
          <a:xfrm>
            <a:off x="3466044" y="889232"/>
            <a:ext cx="8678738" cy="3951215"/>
          </a:xfrm>
        </p:spPr>
      </p:pic>
    </p:spTree>
    <p:extLst>
      <p:ext uri="{BB962C8B-B14F-4D97-AF65-F5344CB8AC3E}">
        <p14:creationId xmlns:p14="http://schemas.microsoft.com/office/powerpoint/2010/main" val="4232817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5030F-CEB1-4530-9BB9-33A00E694A44}"/>
              </a:ext>
            </a:extLst>
          </p:cNvPr>
          <p:cNvSpPr>
            <a:spLocks noGrp="1"/>
          </p:cNvSpPr>
          <p:nvPr>
            <p:ph type="title"/>
          </p:nvPr>
        </p:nvSpPr>
        <p:spPr/>
        <p:txBody>
          <a:bodyPr/>
          <a:lstStyle/>
          <a:p>
            <a:r>
              <a:rPr lang="en-US" dirty="0"/>
              <a:t>Newspapers</a:t>
            </a:r>
            <a:br>
              <a:rPr lang="en-US" dirty="0"/>
            </a:br>
            <a:r>
              <a:rPr lang="en-US" dirty="0" err="1"/>
              <a:t>Prensa</a:t>
            </a:r>
            <a:endParaRPr lang="en-US" dirty="0"/>
          </a:p>
        </p:txBody>
      </p:sp>
      <p:sp>
        <p:nvSpPr>
          <p:cNvPr id="3" name="Content Placeholder 2">
            <a:extLst>
              <a:ext uri="{FF2B5EF4-FFF2-40B4-BE49-F238E27FC236}">
                <a16:creationId xmlns:a16="http://schemas.microsoft.com/office/drawing/2014/main" id="{17B88422-F382-4F5F-BECF-BE5905F74FC9}"/>
              </a:ext>
            </a:extLst>
          </p:cNvPr>
          <p:cNvSpPr>
            <a:spLocks noGrp="1"/>
          </p:cNvSpPr>
          <p:nvPr>
            <p:ph idx="1"/>
          </p:nvPr>
        </p:nvSpPr>
        <p:spPr/>
        <p:txBody>
          <a:bodyPr/>
          <a:lstStyle/>
          <a:p>
            <a:r>
              <a:rPr lang="en-US" dirty="0"/>
              <a:t>Le </a:t>
            </a:r>
            <a:r>
              <a:rPr lang="en-US" dirty="0" err="1"/>
              <a:t>Moniteur</a:t>
            </a:r>
            <a:r>
              <a:rPr lang="en-US" dirty="0"/>
              <a:t> </a:t>
            </a:r>
            <a:r>
              <a:rPr lang="en-US" dirty="0" err="1"/>
              <a:t>Alg</a:t>
            </a:r>
            <a:r>
              <a:rPr lang="es-ES" dirty="0"/>
              <a:t>é</a:t>
            </a:r>
            <a:r>
              <a:rPr lang="en-US" dirty="0" err="1"/>
              <a:t>rien</a:t>
            </a:r>
            <a:r>
              <a:rPr lang="en-US" dirty="0"/>
              <a:t>  1832-1858</a:t>
            </a:r>
          </a:p>
          <a:p>
            <a:r>
              <a:rPr lang="en-US" dirty="0"/>
              <a:t>Bulletin official du </a:t>
            </a:r>
            <a:r>
              <a:rPr lang="en-US" dirty="0" err="1"/>
              <a:t>gouvernement</a:t>
            </a:r>
            <a:r>
              <a:rPr lang="en-US" dirty="0"/>
              <a:t> general du </a:t>
            </a:r>
            <a:r>
              <a:rPr lang="en-US" dirty="0" err="1"/>
              <a:t>l’Algérie</a:t>
            </a:r>
            <a:r>
              <a:rPr lang="en-US" dirty="0"/>
              <a:t> 1861</a:t>
            </a:r>
          </a:p>
          <a:p>
            <a:r>
              <a:rPr lang="en-US" dirty="0" err="1"/>
              <a:t>L’Écho</a:t>
            </a:r>
            <a:r>
              <a:rPr lang="en-US" dirty="0"/>
              <a:t> </a:t>
            </a:r>
            <a:r>
              <a:rPr lang="en-US" dirty="0" err="1"/>
              <a:t>d’Oran</a:t>
            </a:r>
            <a:r>
              <a:rPr lang="en-US" dirty="0"/>
              <a:t> 1840</a:t>
            </a:r>
          </a:p>
          <a:p>
            <a:r>
              <a:rPr lang="en-US" dirty="0" err="1"/>
              <a:t>L’Avenir</a:t>
            </a:r>
            <a:r>
              <a:rPr lang="en-US" dirty="0"/>
              <a:t> de </a:t>
            </a:r>
            <a:r>
              <a:rPr lang="en-US" dirty="0" err="1"/>
              <a:t>l’Est</a:t>
            </a:r>
            <a:r>
              <a:rPr lang="en-US" dirty="0"/>
              <a:t> 1901</a:t>
            </a:r>
          </a:p>
          <a:p>
            <a:r>
              <a:rPr lang="en-US" dirty="0" err="1"/>
              <a:t>L’Avenir</a:t>
            </a:r>
            <a:r>
              <a:rPr lang="en-US" dirty="0"/>
              <a:t> 1870</a:t>
            </a:r>
          </a:p>
          <a:p>
            <a:r>
              <a:rPr lang="en-US" dirty="0"/>
              <a:t>Le Journal de Constantine 1848</a:t>
            </a:r>
          </a:p>
          <a:p>
            <a:r>
              <a:rPr lang="en-US" dirty="0"/>
              <a:t>Le </a:t>
            </a:r>
            <a:r>
              <a:rPr lang="en-US" dirty="0" err="1"/>
              <a:t>Progrès</a:t>
            </a:r>
            <a:r>
              <a:rPr lang="en-US" dirty="0"/>
              <a:t> de </a:t>
            </a:r>
            <a:r>
              <a:rPr lang="en-US" dirty="0" err="1"/>
              <a:t>l’Algérie</a:t>
            </a:r>
            <a:r>
              <a:rPr lang="en-US" dirty="0"/>
              <a:t> 1850</a:t>
            </a:r>
          </a:p>
          <a:p>
            <a:endParaRPr lang="en-US" dirty="0"/>
          </a:p>
          <a:p>
            <a:endParaRPr lang="en-US" dirty="0"/>
          </a:p>
        </p:txBody>
      </p:sp>
    </p:spTree>
    <p:extLst>
      <p:ext uri="{BB962C8B-B14F-4D97-AF65-F5344CB8AC3E}">
        <p14:creationId xmlns:p14="http://schemas.microsoft.com/office/powerpoint/2010/main" val="681002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5030F-CEB1-4530-9BB9-33A00E694A44}"/>
              </a:ext>
            </a:extLst>
          </p:cNvPr>
          <p:cNvSpPr>
            <a:spLocks noGrp="1"/>
          </p:cNvSpPr>
          <p:nvPr>
            <p:ph type="title"/>
          </p:nvPr>
        </p:nvSpPr>
        <p:spPr/>
        <p:txBody>
          <a:bodyPr/>
          <a:lstStyle/>
          <a:p>
            <a:r>
              <a:rPr lang="en-US" dirty="0"/>
              <a:t>Newspapers</a:t>
            </a:r>
            <a:br>
              <a:rPr lang="en-US" dirty="0"/>
            </a:br>
            <a:r>
              <a:rPr lang="en-US" dirty="0" err="1"/>
              <a:t>Prensa</a:t>
            </a:r>
            <a:br>
              <a:rPr lang="en-US" dirty="0"/>
            </a:br>
            <a:br>
              <a:rPr lang="en-US" dirty="0"/>
            </a:br>
            <a:r>
              <a:rPr lang="en-US" sz="1800" dirty="0"/>
              <a:t>https://gallica.bnf.fr/accueil/en/content/accueil-en?mode=desktop</a:t>
            </a:r>
          </a:p>
        </p:txBody>
      </p:sp>
      <p:sp>
        <p:nvSpPr>
          <p:cNvPr id="3" name="Content Placeholder 2">
            <a:extLst>
              <a:ext uri="{FF2B5EF4-FFF2-40B4-BE49-F238E27FC236}">
                <a16:creationId xmlns:a16="http://schemas.microsoft.com/office/drawing/2014/main" id="{17B88422-F382-4F5F-BECF-BE5905F74FC9}"/>
              </a:ext>
            </a:extLst>
          </p:cNvPr>
          <p:cNvSpPr>
            <a:spLocks noGrp="1"/>
          </p:cNvSpPr>
          <p:nvPr>
            <p:ph idx="1"/>
          </p:nvPr>
        </p:nvSpPr>
        <p:spPr/>
        <p:txBody>
          <a:bodyPr/>
          <a:lstStyle/>
          <a:p>
            <a:endParaRPr lang="en-US" dirty="0"/>
          </a:p>
          <a:p>
            <a:endParaRPr lang="en-US" dirty="0"/>
          </a:p>
        </p:txBody>
      </p:sp>
      <p:pic>
        <p:nvPicPr>
          <p:cNvPr id="5" name="Picture 4">
            <a:extLst>
              <a:ext uri="{FF2B5EF4-FFF2-40B4-BE49-F238E27FC236}">
                <a16:creationId xmlns:a16="http://schemas.microsoft.com/office/drawing/2014/main" id="{6642575A-9628-4E0D-9541-653C201D2A2A}"/>
              </a:ext>
            </a:extLst>
          </p:cNvPr>
          <p:cNvPicPr>
            <a:picLocks noChangeAspect="1"/>
          </p:cNvPicPr>
          <p:nvPr/>
        </p:nvPicPr>
        <p:blipFill rotWithShape="1">
          <a:blip r:embed="rId2"/>
          <a:srcRect t="9637" b="9319"/>
          <a:stretch/>
        </p:blipFill>
        <p:spPr>
          <a:xfrm>
            <a:off x="3458862" y="873252"/>
            <a:ext cx="8540228" cy="3749082"/>
          </a:xfrm>
          <a:prstGeom prst="rect">
            <a:avLst/>
          </a:prstGeom>
        </p:spPr>
      </p:pic>
    </p:spTree>
    <p:extLst>
      <p:ext uri="{BB962C8B-B14F-4D97-AF65-F5344CB8AC3E}">
        <p14:creationId xmlns:p14="http://schemas.microsoft.com/office/powerpoint/2010/main" val="235469761"/>
      </p:ext>
    </p:extLst>
  </p:cSld>
  <p:clrMapOvr>
    <a:masterClrMapping/>
  </p:clrMapOvr>
</p:sld>
</file>

<file path=ppt/theme/theme1.xml><?xml version="1.0" encoding="utf-8"?>
<a:theme xmlns:a="http://schemas.openxmlformats.org/drawingml/2006/main" name="Frame">
  <a:themeElements>
    <a:clrScheme name="Frame">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18A1B607-7BAE-46D6-8090-545AC7BDD73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TM03457475[[fn=Frame]]</Template>
  <TotalTime>4451</TotalTime>
  <Words>1662</Words>
  <Application>Microsoft Office PowerPoint</Application>
  <PresentationFormat>Widescreen</PresentationFormat>
  <Paragraphs>158</Paragraphs>
  <Slides>37</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Amazon Ember</vt:lpstr>
      <vt:lpstr>Avenir Black</vt:lpstr>
      <vt:lpstr>Avenir Light</vt:lpstr>
      <vt:lpstr>Avenir Medium</vt:lpstr>
      <vt:lpstr>Calibri</vt:lpstr>
      <vt:lpstr>Corbel</vt:lpstr>
      <vt:lpstr>Times New Roman</vt:lpstr>
      <vt:lpstr>Wingdings 2</vt:lpstr>
      <vt:lpstr>Frame</vt:lpstr>
      <vt:lpstr>PowerPoint Presentation</vt:lpstr>
      <vt:lpstr>PowerPoint Presentation</vt:lpstr>
      <vt:lpstr>Goals Objetivos</vt:lpstr>
      <vt:lpstr>Alger / Algeria From Ottoman to French – De territorio otomano a departamento francés</vt:lpstr>
      <vt:lpstr>Archives Nationales d’outre-mer  http://anom.archivesnationales.culture.gouv.fr/caomec2/</vt:lpstr>
      <vt:lpstr>Archives Nationales d’outre-mer  http://anom.archivesnationales.culture.gouv.fr/caomec2/</vt:lpstr>
      <vt:lpstr>Archives Nationales d’outre-mer  http://anom.archivesnationales.culture.gouv.fr/caomec2/</vt:lpstr>
      <vt:lpstr>Newspapers Prensa</vt:lpstr>
      <vt:lpstr>Newspapers Prensa  https://gallica.bnf.fr/accueil/en/content/accueil-en?mode=desktop</vt:lpstr>
      <vt:lpstr>Isaac Bloch Inscriptions Tumulaire des Anciesn Cimetèries Israélites d’Alger  https://gallica.bnf.fr/accueil/en/content/accueil-en?mode=desktop</vt:lpstr>
      <vt:lpstr>L’Alliance Israélite Universelle Archives  http://www.aiu.org/en/archives-0</vt:lpstr>
      <vt:lpstr>Other archives Otros archivos  </vt:lpstr>
      <vt:lpstr>Morroco / Marruecos   </vt:lpstr>
      <vt:lpstr>Centre de la Culture Judeo-Maroicaine  https://www.judaisme-marocain.org/bibliotheque   </vt:lpstr>
      <vt:lpstr>Other Archives  Otros Archivos   </vt:lpstr>
      <vt:lpstr>Tunisie / Túnez</vt:lpstr>
      <vt:lpstr>Ketubot Les Registres Matrimoniaux de la Communauté juive Portugaise de Tunis aux XVIIIème et XIXème siècles (1754-1917)  http://bob.cassuto.free.fr/    </vt:lpstr>
      <vt:lpstr>Ketubot Cercle de Généalogie Juive    </vt:lpstr>
      <vt:lpstr>Cemintiere Elie Borgel – Tunis (1894)  R. Rafael Arditti: Epitaphes rabbiniques de l'ancien cimetière israélite de Tunis.  Revue tunisienne, 1931-1932  https://www.sephardicgen.com/databases/TunisRabbisSrchFrmFR.html    </vt:lpstr>
      <vt:lpstr>Livorno - Italia      </vt:lpstr>
      <vt:lpstr>Ottoman Empire  Imperio Otomano  Turquía / Turkey  Basbakanlik Arsivi – National Archives / Archivo Nacional     </vt:lpstr>
      <vt:lpstr>Ottoman Empire  Imperio Otomano  Turquía / Turkey       </vt:lpstr>
      <vt:lpstr>Ottoman Empire  Imperio Otomano  Turquía / Turkey   http://cahjp.nli.org.il/search-holdings     </vt:lpstr>
      <vt:lpstr>Ottoman Empire  Imperio Otomano  Turquía / Turkey   www.sephardicstudies.org     </vt:lpstr>
      <vt:lpstr>Ottoman Empire  Imperio Otomano  Turquía / Turkey   http://tireyahudileri.com/  https://web.archive.org/     </vt:lpstr>
      <vt:lpstr>Ottoman Empire  Imperio Otomano  Turquía / Turkey   Press / Prensa    </vt:lpstr>
      <vt:lpstr>Amsterdam -  Kahal Kadosh Talmud Torah  https://archief.amsterdam/</vt:lpstr>
      <vt:lpstr>Amsterdam -  Kahal Kadosh Talmud Torah  https://archief.amsterdam/</vt:lpstr>
      <vt:lpstr>Amsterdam -  Kahal Kadosh Talmud Torah  https://archief.amsterdam/</vt:lpstr>
      <vt:lpstr>London – Beavis Mark  </vt:lpstr>
      <vt:lpstr>Manchester (UK)   </vt:lpstr>
      <vt:lpstr>Gibraltar (UK)  (1) La Esnoga Grande (2)Esnoga chica (3) Nefusot Yehuda  https://www.nationalarchives.gi/Inhabitants.aspx  </vt:lpstr>
      <vt:lpstr>Gibraltar (UK)   https://www.nationalarchives.gi/Inhabitants.aspx  José María Abecassís Genealogía Hebraica: Portugal e Gibraltar XVII a XX. (available / consultable: https://catalog.hathitrust.org/Record/101937355)    </vt:lpstr>
      <vt:lpstr> France / Francia  Bordeaux / Burdeos   Bayonne/ Bayona     </vt:lpstr>
      <vt:lpstr>   France / Francia  Nice / Niza  Marseille / Marsella     Gildas, Bernard. Les Familles juives en France. 16e siècle-1815. Guide des recherches biographiques et généalogiques. Archives Nationales; 1990.     </vt:lpstr>
      <vt:lpstr>   Rabbi Jordan Gendra-Molina, Ph.D. rabbi.gendra @gmail.com  505-585-1639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Jordan Gendra</dc:creator>
  <cp:lastModifiedBy>Jordan Gendra</cp:lastModifiedBy>
  <cp:revision>34</cp:revision>
  <dcterms:created xsi:type="dcterms:W3CDTF">2020-12-21T17:39:34Z</dcterms:created>
  <dcterms:modified xsi:type="dcterms:W3CDTF">2020-12-29T23:11:03Z</dcterms:modified>
</cp:coreProperties>
</file>