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9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827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0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261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1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3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0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2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1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9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4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9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FD3EB-A6CE-4C0A-8B99-3068DE8E9F9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64E010-9FE2-4FD1-B20F-59383D28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3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21388-6BD2-4854-B1B4-DE98CE929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i="1" dirty="0">
                <a:solidFill>
                  <a:schemeClr val="tx1"/>
                </a:solidFill>
              </a:rPr>
              <a:t>RootsTech 2022</a:t>
            </a:r>
            <a:br>
              <a:rPr lang="en-US" sz="3600" b="1" dirty="0"/>
            </a:br>
            <a:r>
              <a:rPr lang="en-US" sz="3600" b="1" dirty="0"/>
              <a:t>Using Keywords to Demystify Old Catholic Church Records in Filipino Genealogy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C6CA1-438C-42B5-BB2C-F6D1D5CDD1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David John Paul Sanglap</a:t>
            </a:r>
          </a:p>
          <a:p>
            <a:r>
              <a:rPr lang="en-US" dirty="0">
                <a:solidFill>
                  <a:schemeClr val="tx1"/>
                </a:solidFill>
              </a:rPr>
              <a:t>@istoryadorngpamilya</a:t>
            </a:r>
          </a:p>
        </p:txBody>
      </p:sp>
    </p:spTree>
    <p:extLst>
      <p:ext uri="{BB962C8B-B14F-4D97-AF65-F5344CB8AC3E}">
        <p14:creationId xmlns:p14="http://schemas.microsoft.com/office/powerpoint/2010/main" val="56281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60CEBDC-6612-4B85-93E5-8BEF11765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2" y="344900"/>
            <a:ext cx="9497196" cy="616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3834B85-4595-4BBB-9F34-121A4B79531A}"/>
              </a:ext>
            </a:extLst>
          </p:cNvPr>
          <p:cNvSpPr/>
          <p:nvPr/>
        </p:nvSpPr>
        <p:spPr>
          <a:xfrm>
            <a:off x="5372100" y="3305175"/>
            <a:ext cx="1028700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112DB5-E566-4F30-BBAD-8844E1626EDB}"/>
              </a:ext>
            </a:extLst>
          </p:cNvPr>
          <p:cNvSpPr/>
          <p:nvPr/>
        </p:nvSpPr>
        <p:spPr>
          <a:xfrm>
            <a:off x="7162800" y="3686175"/>
            <a:ext cx="1028700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468F2F-C58A-427B-8803-8D72AF4561EE}"/>
              </a:ext>
            </a:extLst>
          </p:cNvPr>
          <p:cNvSpPr/>
          <p:nvPr/>
        </p:nvSpPr>
        <p:spPr>
          <a:xfrm>
            <a:off x="9505950" y="3686175"/>
            <a:ext cx="614748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E7388A-E0DF-4C35-9010-2294DD205568}"/>
              </a:ext>
            </a:extLst>
          </p:cNvPr>
          <p:cNvSpPr/>
          <p:nvPr/>
        </p:nvSpPr>
        <p:spPr>
          <a:xfrm>
            <a:off x="2614998" y="4095750"/>
            <a:ext cx="1028700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68FB34-E2B3-486A-BF4C-00A69EB283B1}"/>
              </a:ext>
            </a:extLst>
          </p:cNvPr>
          <p:cNvCxnSpPr>
            <a:cxnSpLocks/>
          </p:cNvCxnSpPr>
          <p:nvPr/>
        </p:nvCxnSpPr>
        <p:spPr>
          <a:xfrm>
            <a:off x="8565160" y="3489820"/>
            <a:ext cx="143451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8B9E82-C4BC-4349-A665-131518640C81}"/>
              </a:ext>
            </a:extLst>
          </p:cNvPr>
          <p:cNvCxnSpPr>
            <a:cxnSpLocks/>
          </p:cNvCxnSpPr>
          <p:nvPr/>
        </p:nvCxnSpPr>
        <p:spPr>
          <a:xfrm>
            <a:off x="2614998" y="3899035"/>
            <a:ext cx="74898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19BDE6-31AD-431B-8905-35EEF8ABD314}"/>
              </a:ext>
            </a:extLst>
          </p:cNvPr>
          <p:cNvCxnSpPr>
            <a:cxnSpLocks/>
          </p:cNvCxnSpPr>
          <p:nvPr/>
        </p:nvCxnSpPr>
        <p:spPr>
          <a:xfrm>
            <a:off x="4871216" y="3899035"/>
            <a:ext cx="18903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EC61E3-C8B1-4766-8E96-6B7DC02C6EEC}"/>
              </a:ext>
            </a:extLst>
          </p:cNvPr>
          <p:cNvCxnSpPr>
            <a:cxnSpLocks/>
          </p:cNvCxnSpPr>
          <p:nvPr/>
        </p:nvCxnSpPr>
        <p:spPr>
          <a:xfrm>
            <a:off x="3738702" y="4292084"/>
            <a:ext cx="266209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FE35B9D-81BA-4D90-A8FD-601670B37841}"/>
              </a:ext>
            </a:extLst>
          </p:cNvPr>
          <p:cNvSpPr/>
          <p:nvPr/>
        </p:nvSpPr>
        <p:spPr>
          <a:xfrm>
            <a:off x="3224351" y="4359604"/>
            <a:ext cx="1322481" cy="361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9610F0-F996-4BF8-911B-CC9ABDCC5BEB}"/>
              </a:ext>
            </a:extLst>
          </p:cNvPr>
          <p:cNvCxnSpPr>
            <a:cxnSpLocks/>
          </p:cNvCxnSpPr>
          <p:nvPr/>
        </p:nvCxnSpPr>
        <p:spPr>
          <a:xfrm flipV="1">
            <a:off x="4748169" y="4702165"/>
            <a:ext cx="5148040" cy="1845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0F9EB2-88EE-48F0-8D75-1F3972A705ED}"/>
              </a:ext>
            </a:extLst>
          </p:cNvPr>
          <p:cNvCxnSpPr>
            <a:cxnSpLocks/>
          </p:cNvCxnSpPr>
          <p:nvPr/>
        </p:nvCxnSpPr>
        <p:spPr>
          <a:xfrm>
            <a:off x="2614998" y="5192502"/>
            <a:ext cx="719832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D821FE-4F8E-470A-BFCB-10E0AB1E81D1}"/>
              </a:ext>
            </a:extLst>
          </p:cNvPr>
          <p:cNvCxnSpPr>
            <a:cxnSpLocks/>
          </p:cNvCxnSpPr>
          <p:nvPr/>
        </p:nvCxnSpPr>
        <p:spPr>
          <a:xfrm>
            <a:off x="2560053" y="5544840"/>
            <a:ext cx="1178649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388AE-CCFC-4994-B287-550F16AE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61" y="549180"/>
            <a:ext cx="9327779" cy="336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673C6-33BA-4AD7-86B8-50A626819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365" y="3247014"/>
            <a:ext cx="9185910" cy="340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924C96-A8AB-4741-AA3E-CE2626AF9E94}"/>
              </a:ext>
            </a:extLst>
          </p:cNvPr>
          <p:cNvCxnSpPr/>
          <p:nvPr/>
        </p:nvCxnSpPr>
        <p:spPr>
          <a:xfrm>
            <a:off x="7396480" y="2509520"/>
            <a:ext cx="73152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6B9AB9-3CE2-4C38-960F-32577E4AD5DB}"/>
              </a:ext>
            </a:extLst>
          </p:cNvPr>
          <p:cNvCxnSpPr>
            <a:cxnSpLocks/>
          </p:cNvCxnSpPr>
          <p:nvPr/>
        </p:nvCxnSpPr>
        <p:spPr>
          <a:xfrm>
            <a:off x="1859280" y="2823845"/>
            <a:ext cx="403669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49C294-62AF-4622-BFB3-31905C0C8CD8}"/>
              </a:ext>
            </a:extLst>
          </p:cNvPr>
          <p:cNvCxnSpPr>
            <a:cxnSpLocks/>
          </p:cNvCxnSpPr>
          <p:nvPr/>
        </p:nvCxnSpPr>
        <p:spPr>
          <a:xfrm>
            <a:off x="6477000" y="5881370"/>
            <a:ext cx="14573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0FA67D-6487-4482-9129-336FC0A89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23" y="294327"/>
            <a:ext cx="8483258" cy="6269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A5688F8-E174-485B-A53B-5AD2377002F8}"/>
              </a:ext>
            </a:extLst>
          </p:cNvPr>
          <p:cNvSpPr/>
          <p:nvPr/>
        </p:nvSpPr>
        <p:spPr>
          <a:xfrm>
            <a:off x="7858126" y="2390774"/>
            <a:ext cx="1209674" cy="304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CA4109-E86A-4546-B25D-C416E0E82EC5}"/>
              </a:ext>
            </a:extLst>
          </p:cNvPr>
          <p:cNvSpPr/>
          <p:nvPr/>
        </p:nvSpPr>
        <p:spPr>
          <a:xfrm>
            <a:off x="8582026" y="3238499"/>
            <a:ext cx="1209674" cy="304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C71464-9112-405E-A0E7-566C6BE76219}"/>
              </a:ext>
            </a:extLst>
          </p:cNvPr>
          <p:cNvSpPr/>
          <p:nvPr/>
        </p:nvSpPr>
        <p:spPr>
          <a:xfrm>
            <a:off x="3000376" y="3503603"/>
            <a:ext cx="685799" cy="304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7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A7EDB6-1ECD-42C9-9AF3-372915FF7D0B}"/>
              </a:ext>
            </a:extLst>
          </p:cNvPr>
          <p:cNvSpPr txBox="1"/>
          <p:nvPr/>
        </p:nvSpPr>
        <p:spPr>
          <a:xfrm>
            <a:off x="1699491" y="1303155"/>
            <a:ext cx="7387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educe the overwhelming task of searching for 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in an unfamiliar language</a:t>
            </a:r>
            <a:endParaRPr lang="en-PH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1B364-1C8E-4A3B-B9F7-A09669839C3D}"/>
              </a:ext>
            </a:extLst>
          </p:cNvPr>
          <p:cNvSpPr txBox="1"/>
          <p:nvPr/>
        </p:nvSpPr>
        <p:spPr>
          <a:xfrm>
            <a:off x="1699491" y="2590809"/>
            <a:ext cx="733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ecome comfortable researching these records</a:t>
            </a:r>
            <a:endParaRPr lang="en-PH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6BD7A-0EAE-4C10-BD05-F6021C2042C5}"/>
              </a:ext>
            </a:extLst>
          </p:cNvPr>
          <p:cNvSpPr txBox="1"/>
          <p:nvPr/>
        </p:nvSpPr>
        <p:spPr>
          <a:xfrm>
            <a:off x="1699491" y="3526067"/>
            <a:ext cx="8450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elps build your confidence as a genealogist</a:t>
            </a:r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881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F01FF2B-9F5B-4796-B2FB-8621B9A21D34}"/>
              </a:ext>
            </a:extLst>
          </p:cNvPr>
          <p:cNvSpPr txBox="1"/>
          <p:nvPr/>
        </p:nvSpPr>
        <p:spPr>
          <a:xfrm>
            <a:off x="-8394518" y="2875002"/>
            <a:ext cx="7665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Keyword is the Key!</a:t>
            </a:r>
          </a:p>
        </p:txBody>
      </p:sp>
    </p:spTree>
    <p:extLst>
      <p:ext uri="{BB962C8B-B14F-4D97-AF65-F5344CB8AC3E}">
        <p14:creationId xmlns:p14="http://schemas.microsoft.com/office/powerpoint/2010/main" val="21858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7946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0DFE46-D410-4791-80F9-2675A241EA38}"/>
              </a:ext>
            </a:extLst>
          </p:cNvPr>
          <p:cNvSpPr txBox="1"/>
          <p:nvPr/>
        </p:nvSpPr>
        <p:spPr>
          <a:xfrm>
            <a:off x="857885" y="525145"/>
            <a:ext cx="623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Philippines was under Spanish rule from 1565 to 1898.</a:t>
            </a:r>
          </a:p>
        </p:txBody>
      </p:sp>
      <p:pic>
        <p:nvPicPr>
          <p:cNvPr id="9" name="Picture 8" descr="A picture containing text, old, outdoor, white&#10;&#10;Description automatically generated">
            <a:extLst>
              <a:ext uri="{FF2B5EF4-FFF2-40B4-BE49-F238E27FC236}">
                <a16:creationId xmlns:a16="http://schemas.microsoft.com/office/drawing/2014/main" id="{68B67DF3-2778-408D-A2E6-87799E0EF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1072662"/>
            <a:ext cx="8438183" cy="3191364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CB48FB15-2451-42CA-BA13-78425EC6A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15" y="2836152"/>
            <a:ext cx="4213269" cy="3212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2DEDE656-843A-407C-A483-C7DFF4A84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68" y="1055117"/>
            <a:ext cx="4213269" cy="25069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id="{E6007978-210A-4D05-B35A-8459F4184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89" y="2468191"/>
            <a:ext cx="4082853" cy="212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A86B610-9E19-4F59-97B6-75EB7CD4F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45" y="3155315"/>
            <a:ext cx="4572840" cy="3458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07B7D-2EBA-4B46-A2CB-91949AD3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4" y="4458865"/>
            <a:ext cx="2293437" cy="22934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76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F59FA-B305-4192-A2E8-8371ACDAB288}"/>
              </a:ext>
            </a:extLst>
          </p:cNvPr>
          <p:cNvSpPr txBox="1"/>
          <p:nvPr/>
        </p:nvSpPr>
        <p:spPr>
          <a:xfrm>
            <a:off x="3473964" y="146880"/>
            <a:ext cx="4695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KEYWORDS</a:t>
            </a:r>
          </a:p>
        </p:txBody>
      </p:sp>
      <p:pic>
        <p:nvPicPr>
          <p:cNvPr id="4" name="Picture 3" descr="A picture containing document, businesscard&#10;&#10;Description automatically generated">
            <a:extLst>
              <a:ext uri="{FF2B5EF4-FFF2-40B4-BE49-F238E27FC236}">
                <a16:creationId xmlns:a16="http://schemas.microsoft.com/office/drawing/2014/main" id="{9E559A30-AEED-4529-8355-5D60027A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43" y="1200905"/>
            <a:ext cx="7867650" cy="52440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54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B98D0E-E15C-4AA6-950A-55A64C294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1" y="250825"/>
            <a:ext cx="2560841" cy="183197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5664B86-0214-4549-B408-DED88CFED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2" y="2312588"/>
            <a:ext cx="2528950" cy="192802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1C36727-0A77-44E6-89E6-67F67AFE1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7" y="4470400"/>
            <a:ext cx="2510115" cy="1928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64F60B-A63E-4A46-831A-A7332D7A066D}"/>
              </a:ext>
            </a:extLst>
          </p:cNvPr>
          <p:cNvSpPr txBox="1"/>
          <p:nvPr/>
        </p:nvSpPr>
        <p:spPr>
          <a:xfrm>
            <a:off x="4054475" y="699452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Baptismal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D4A51-37D1-4202-9CD9-14DBBA1D3779}"/>
              </a:ext>
            </a:extLst>
          </p:cNvPr>
          <p:cNvSpPr txBox="1"/>
          <p:nvPr/>
        </p:nvSpPr>
        <p:spPr>
          <a:xfrm>
            <a:off x="4054474" y="290726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Marriage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EDC51-C5F6-4F6C-A04C-913EFA290C41}"/>
              </a:ext>
            </a:extLst>
          </p:cNvPr>
          <p:cNvSpPr txBox="1"/>
          <p:nvPr/>
        </p:nvSpPr>
        <p:spPr>
          <a:xfrm>
            <a:off x="4054474" y="5243761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Burial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6F028-44B2-4D6C-87B9-48783C85979F}"/>
              </a:ext>
            </a:extLst>
          </p:cNvPr>
          <p:cNvSpPr txBox="1"/>
          <p:nvPr/>
        </p:nvSpPr>
        <p:spPr>
          <a:xfrm>
            <a:off x="7216140" y="699452"/>
            <a:ext cx="3005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autizo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Bautize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733C29-B52F-4552-8770-507D8CBD3D3B}"/>
              </a:ext>
            </a:extLst>
          </p:cNvPr>
          <p:cNvSpPr txBox="1"/>
          <p:nvPr/>
        </p:nvSpPr>
        <p:spPr>
          <a:xfrm>
            <a:off x="7216140" y="2907267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Matrimonio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A8284-FCBF-4174-A504-629CEA7E6A77}"/>
              </a:ext>
            </a:extLst>
          </p:cNvPr>
          <p:cNvSpPr txBox="1"/>
          <p:nvPr/>
        </p:nvSpPr>
        <p:spPr>
          <a:xfrm>
            <a:off x="7216140" y="5249745"/>
            <a:ext cx="36359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Cadaver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Sepultado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Entierros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14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FB3ED2-AB41-40FC-A681-AE24AD616D2D}"/>
              </a:ext>
            </a:extLst>
          </p:cNvPr>
          <p:cNvSpPr txBox="1"/>
          <p:nvPr/>
        </p:nvSpPr>
        <p:spPr>
          <a:xfrm>
            <a:off x="4297680" y="132080"/>
            <a:ext cx="2741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Baptismal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1FE11-A12B-422D-B973-A4354F40AA09}"/>
              </a:ext>
            </a:extLst>
          </p:cNvPr>
          <p:cNvSpPr txBox="1"/>
          <p:nvPr/>
        </p:nvSpPr>
        <p:spPr>
          <a:xfrm>
            <a:off x="5963200" y="1137919"/>
            <a:ext cx="46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Nombre</a:t>
            </a:r>
            <a:r>
              <a:rPr lang="en-US" dirty="0"/>
              <a:t> - to find the name of the child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BF602-9976-4A8C-9F7B-D491FEB87410}"/>
              </a:ext>
            </a:extLst>
          </p:cNvPr>
          <p:cNvSpPr txBox="1"/>
          <p:nvPr/>
        </p:nvSpPr>
        <p:spPr>
          <a:xfrm>
            <a:off x="5963201" y="1743649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Hijo/Hija legitimo y de legitimo matrimonio</a:t>
            </a:r>
            <a:r>
              <a:rPr lang="es-ES" dirty="0"/>
              <a:t> – </a:t>
            </a:r>
            <a:r>
              <a:rPr lang="es-ES" dirty="0" err="1"/>
              <a:t>to</a:t>
            </a:r>
            <a:r>
              <a:rPr lang="es-ES" dirty="0"/>
              <a:t> </a:t>
            </a:r>
          </a:p>
          <a:p>
            <a:r>
              <a:rPr lang="es-ES" dirty="0" err="1"/>
              <a:t>find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parents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B3E0C-4911-4F27-A434-CAE0948AB519}"/>
              </a:ext>
            </a:extLst>
          </p:cNvPr>
          <p:cNvSpPr txBox="1"/>
          <p:nvPr/>
        </p:nvSpPr>
        <p:spPr>
          <a:xfrm>
            <a:off x="5963200" y="3073908"/>
            <a:ext cx="411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Padre no </a:t>
            </a:r>
            <a:r>
              <a:rPr lang="en-US" b="1" dirty="0" err="1"/>
              <a:t>conocido</a:t>
            </a:r>
            <a:r>
              <a:rPr lang="en-US" b="1" dirty="0"/>
              <a:t> </a:t>
            </a:r>
            <a:r>
              <a:rPr lang="en-US" dirty="0"/>
              <a:t>– Unknown father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25556-B4A7-4C7F-8162-81A88F8C59B6}"/>
              </a:ext>
            </a:extLst>
          </p:cNvPr>
          <p:cNvSpPr txBox="1"/>
          <p:nvPr/>
        </p:nvSpPr>
        <p:spPr>
          <a:xfrm>
            <a:off x="5963200" y="2534500"/>
            <a:ext cx="18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Soltera</a:t>
            </a:r>
            <a:r>
              <a:rPr lang="en-US" dirty="0"/>
              <a:t> – Single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CAE70F-5692-41C8-987A-0105F0421F82}"/>
              </a:ext>
            </a:extLst>
          </p:cNvPr>
          <p:cNvSpPr txBox="1"/>
          <p:nvPr/>
        </p:nvSpPr>
        <p:spPr>
          <a:xfrm>
            <a:off x="5963200" y="4293858"/>
            <a:ext cx="544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Abuelos </a:t>
            </a:r>
            <a:r>
              <a:rPr lang="en-US" b="1" dirty="0" err="1"/>
              <a:t>Paternos</a:t>
            </a:r>
            <a:r>
              <a:rPr lang="en-US" b="1" dirty="0"/>
              <a:t>/</a:t>
            </a:r>
            <a:r>
              <a:rPr lang="en-US" b="1" dirty="0" err="1"/>
              <a:t>Maternos</a:t>
            </a:r>
            <a:r>
              <a:rPr lang="en-US" b="1" dirty="0"/>
              <a:t> </a:t>
            </a:r>
            <a:r>
              <a:rPr lang="en-US" dirty="0"/>
              <a:t>– to find the paternal </a:t>
            </a:r>
          </a:p>
          <a:p>
            <a:r>
              <a:rPr lang="en-US" dirty="0"/>
              <a:t>and maternal grandparents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320FC5-1AAD-4F71-B3EE-5B66FEF55CD1}"/>
              </a:ext>
            </a:extLst>
          </p:cNvPr>
          <p:cNvSpPr txBox="1"/>
          <p:nvPr/>
        </p:nvSpPr>
        <p:spPr>
          <a:xfrm>
            <a:off x="5963200" y="5144405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adrino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adrino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to find the godfather or godmother</a:t>
            </a:r>
            <a:endParaRPr lang="en-US" b="1" dirty="0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67C3170-4094-4F2C-A2C6-9BB2320C1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6" y="1137919"/>
            <a:ext cx="5872705" cy="3871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926A4-85AC-4E77-978A-8191CB0F8B5D}"/>
              </a:ext>
            </a:extLst>
          </p:cNvPr>
          <p:cNvSpPr txBox="1"/>
          <p:nvPr/>
        </p:nvSpPr>
        <p:spPr>
          <a:xfrm>
            <a:off x="5963200" y="5717953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Pueblo/Barangay</a:t>
            </a:r>
            <a:r>
              <a:rPr lang="en-US" dirty="0"/>
              <a:t> – if you want to see the residence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24B7C-7892-4476-886C-21B14BFA62B2}"/>
              </a:ext>
            </a:extLst>
          </p:cNvPr>
          <p:cNvSpPr txBox="1"/>
          <p:nvPr/>
        </p:nvSpPr>
        <p:spPr>
          <a:xfrm>
            <a:off x="5963200" y="3717360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Nacido</a:t>
            </a:r>
            <a:r>
              <a:rPr lang="en-US" dirty="0"/>
              <a:t> – to see the age of the child when it was baptized</a:t>
            </a:r>
          </a:p>
        </p:txBody>
      </p:sp>
    </p:spTree>
    <p:extLst>
      <p:ext uri="{BB962C8B-B14F-4D97-AF65-F5344CB8AC3E}">
        <p14:creationId xmlns:p14="http://schemas.microsoft.com/office/powerpoint/2010/main" val="28977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  <p:bldP spid="15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97C76C19-A10F-488F-8D40-9F12D87EB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51957"/>
            <a:ext cx="9924523" cy="635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0C19FE7-CEA7-4160-90FF-3C16496B0B2D}"/>
              </a:ext>
            </a:extLst>
          </p:cNvPr>
          <p:cNvSpPr/>
          <p:nvPr/>
        </p:nvSpPr>
        <p:spPr>
          <a:xfrm>
            <a:off x="4152900" y="3667125"/>
            <a:ext cx="1228725" cy="3429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32DFFC-D4CA-4F3B-862A-F9579A4BB4A9}"/>
              </a:ext>
            </a:extLst>
          </p:cNvPr>
          <p:cNvSpPr/>
          <p:nvPr/>
        </p:nvSpPr>
        <p:spPr>
          <a:xfrm>
            <a:off x="2981325" y="3933824"/>
            <a:ext cx="59436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868C3A-BB64-4791-B372-5ACFFFADB33D}"/>
              </a:ext>
            </a:extLst>
          </p:cNvPr>
          <p:cNvSpPr/>
          <p:nvPr/>
        </p:nvSpPr>
        <p:spPr>
          <a:xfrm>
            <a:off x="3848101" y="4619625"/>
            <a:ext cx="2533650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468C0A-3D22-4EF1-A9FF-6B11A75165EF}"/>
              </a:ext>
            </a:extLst>
          </p:cNvPr>
          <p:cNvSpPr/>
          <p:nvPr/>
        </p:nvSpPr>
        <p:spPr>
          <a:xfrm>
            <a:off x="2867025" y="5448300"/>
            <a:ext cx="153352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AC43C3-A7F4-4C8F-9C61-CE7A0E028AE9}"/>
              </a:ext>
            </a:extLst>
          </p:cNvPr>
          <p:cNvSpPr/>
          <p:nvPr/>
        </p:nvSpPr>
        <p:spPr>
          <a:xfrm>
            <a:off x="3219450" y="5086350"/>
            <a:ext cx="153352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F1BEA3-9121-46B6-919A-5B90DD25499C}"/>
              </a:ext>
            </a:extLst>
          </p:cNvPr>
          <p:cNvCxnSpPr/>
          <p:nvPr/>
        </p:nvCxnSpPr>
        <p:spPr>
          <a:xfrm>
            <a:off x="5519956" y="3867325"/>
            <a:ext cx="4790114" cy="6649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DD5004-0CCF-43B3-84E8-9A06892F9295}"/>
              </a:ext>
            </a:extLst>
          </p:cNvPr>
          <p:cNvCxnSpPr>
            <a:cxnSpLocks/>
          </p:cNvCxnSpPr>
          <p:nvPr/>
        </p:nvCxnSpPr>
        <p:spPr>
          <a:xfrm>
            <a:off x="9043332" y="4186891"/>
            <a:ext cx="147786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92AC70-87E0-4EC7-891A-7FB02CDD056F}"/>
              </a:ext>
            </a:extLst>
          </p:cNvPr>
          <p:cNvCxnSpPr>
            <a:cxnSpLocks/>
          </p:cNvCxnSpPr>
          <p:nvPr/>
        </p:nvCxnSpPr>
        <p:spPr>
          <a:xfrm>
            <a:off x="2908009" y="4624257"/>
            <a:ext cx="124489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A62A11-93D2-4EC1-8756-A492C50E6303}"/>
              </a:ext>
            </a:extLst>
          </p:cNvPr>
          <p:cNvCxnSpPr>
            <a:cxnSpLocks/>
          </p:cNvCxnSpPr>
          <p:nvPr/>
        </p:nvCxnSpPr>
        <p:spPr>
          <a:xfrm>
            <a:off x="6452532" y="4951021"/>
            <a:ext cx="4067520" cy="3325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65651A-2659-4370-8788-313F356BEB92}"/>
              </a:ext>
            </a:extLst>
          </p:cNvPr>
          <p:cNvCxnSpPr>
            <a:cxnSpLocks/>
          </p:cNvCxnSpPr>
          <p:nvPr/>
        </p:nvCxnSpPr>
        <p:spPr>
          <a:xfrm>
            <a:off x="4767262" y="5296718"/>
            <a:ext cx="4502573" cy="6649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9A0840-6793-4809-866C-0C56CBDA790E}"/>
              </a:ext>
            </a:extLst>
          </p:cNvPr>
          <p:cNvCxnSpPr>
            <a:cxnSpLocks/>
          </p:cNvCxnSpPr>
          <p:nvPr/>
        </p:nvCxnSpPr>
        <p:spPr>
          <a:xfrm>
            <a:off x="4479721" y="5668674"/>
            <a:ext cx="1972811" cy="2100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6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7A8D5D6-33D2-465C-B500-A3F9EB09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0" y="1228725"/>
            <a:ext cx="5134930" cy="3914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362DE-8DE7-4DA2-BBD4-DE5F5B81C5AA}"/>
              </a:ext>
            </a:extLst>
          </p:cNvPr>
          <p:cNvSpPr txBox="1"/>
          <p:nvPr/>
        </p:nvSpPr>
        <p:spPr>
          <a:xfrm>
            <a:off x="4364355" y="122555"/>
            <a:ext cx="2464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Marriage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BEBE3-ED10-426D-BBBD-AB5AD5FD2578}"/>
              </a:ext>
            </a:extLst>
          </p:cNvPr>
          <p:cNvSpPr txBox="1"/>
          <p:nvPr/>
        </p:nvSpPr>
        <p:spPr>
          <a:xfrm>
            <a:off x="5600700" y="1485900"/>
            <a:ext cx="6759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Hijo/hija/soltero/soltera/indio/india/baguntao/dalaga </a:t>
            </a:r>
            <a:r>
              <a:rPr lang="it-IT" dirty="0"/>
              <a:t>– civil </a:t>
            </a:r>
          </a:p>
          <a:p>
            <a:r>
              <a:rPr lang="it-IT" dirty="0"/>
              <a:t>Status/race of the bride and groom with </a:t>
            </a:r>
          </a:p>
          <a:p>
            <a:r>
              <a:rPr lang="it-IT" dirty="0"/>
              <a:t>their names written before it.</a:t>
            </a:r>
          </a:p>
          <a:p>
            <a:endParaRPr lang="it-IT" dirty="0"/>
          </a:p>
          <a:p>
            <a:r>
              <a:rPr lang="it-IT" dirty="0"/>
              <a:t>The same keywords are then followed by </a:t>
            </a:r>
          </a:p>
          <a:p>
            <a:r>
              <a:rPr lang="it-IT" dirty="0"/>
              <a:t>the names of the parents.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A547D-B06B-4B46-A99F-F811B5EE3A9D}"/>
              </a:ext>
            </a:extLst>
          </p:cNvPr>
          <p:cNvSpPr txBox="1"/>
          <p:nvPr/>
        </p:nvSpPr>
        <p:spPr>
          <a:xfrm>
            <a:off x="5596423" y="3294609"/>
            <a:ext cx="4868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Viudo</a:t>
            </a:r>
            <a:r>
              <a:rPr lang="en-US" b="1" dirty="0"/>
              <a:t>/</a:t>
            </a:r>
            <a:r>
              <a:rPr lang="en-US" b="1" dirty="0" err="1"/>
              <a:t>viuda</a:t>
            </a:r>
            <a:r>
              <a:rPr lang="en-US" b="1" dirty="0"/>
              <a:t> </a:t>
            </a:r>
            <a:r>
              <a:rPr lang="en-US" dirty="0"/>
              <a:t>– followed by the name of their </a:t>
            </a:r>
          </a:p>
          <a:p>
            <a:r>
              <a:rPr lang="en-US" dirty="0"/>
              <a:t>deceased spouse.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525F2-921C-404B-86F1-B271C4064DB6}"/>
              </a:ext>
            </a:extLst>
          </p:cNvPr>
          <p:cNvSpPr txBox="1"/>
          <p:nvPr/>
        </p:nvSpPr>
        <p:spPr>
          <a:xfrm>
            <a:off x="5596423" y="4090414"/>
            <a:ext cx="470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Testigo</a:t>
            </a:r>
            <a:r>
              <a:rPr lang="en-US" dirty="0"/>
              <a:t> – to find the names of the witnesses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4C290-26AA-4244-954C-84FADACD474A}"/>
              </a:ext>
            </a:extLst>
          </p:cNvPr>
          <p:cNvSpPr txBox="1"/>
          <p:nvPr/>
        </p:nvSpPr>
        <p:spPr>
          <a:xfrm>
            <a:off x="5585905" y="4580098"/>
            <a:ext cx="502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</a:t>
            </a:r>
            <a:r>
              <a:rPr lang="en-US" dirty="0"/>
              <a:t> – sometimes seen before the bride’s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1DE62-A18D-4000-8D15-A8266B5C71F0}"/>
              </a:ext>
            </a:extLst>
          </p:cNvPr>
          <p:cNvSpPr txBox="1"/>
          <p:nvPr/>
        </p:nvSpPr>
        <p:spPr>
          <a:xfrm>
            <a:off x="5585905" y="5190135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Abuelos </a:t>
            </a:r>
            <a:r>
              <a:rPr lang="en-US" b="1" dirty="0" err="1"/>
              <a:t>Paternos</a:t>
            </a:r>
            <a:r>
              <a:rPr lang="en-US" b="1" dirty="0"/>
              <a:t>/</a:t>
            </a:r>
            <a:r>
              <a:rPr lang="en-US" b="1" dirty="0" err="1"/>
              <a:t>Maternos</a:t>
            </a:r>
            <a:r>
              <a:rPr lang="en-US" b="1" dirty="0"/>
              <a:t> </a:t>
            </a:r>
            <a:r>
              <a:rPr lang="en-US" dirty="0"/>
              <a:t>– to find the paternal </a:t>
            </a:r>
          </a:p>
          <a:p>
            <a:r>
              <a:rPr lang="en-US" dirty="0"/>
              <a:t>and maternal grandparents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1B252-64AA-439F-B4D3-97EFD981393E}"/>
              </a:ext>
            </a:extLst>
          </p:cNvPr>
          <p:cNvSpPr txBox="1"/>
          <p:nvPr/>
        </p:nvSpPr>
        <p:spPr>
          <a:xfrm>
            <a:off x="5585905" y="5984143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Pueblo/Barangay</a:t>
            </a:r>
            <a:r>
              <a:rPr lang="en-US" dirty="0"/>
              <a:t> – if you want to see the residence</a:t>
            </a:r>
          </a:p>
        </p:txBody>
      </p:sp>
    </p:spTree>
    <p:extLst>
      <p:ext uri="{BB962C8B-B14F-4D97-AF65-F5344CB8AC3E}">
        <p14:creationId xmlns:p14="http://schemas.microsoft.com/office/powerpoint/2010/main" val="28217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85347A4-02FE-4B4A-A0EC-1ACE93AC9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6" y="206967"/>
            <a:ext cx="8951331" cy="627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D0E5B46-FEB1-4C71-B869-0071B09D4B6E}"/>
              </a:ext>
            </a:extLst>
          </p:cNvPr>
          <p:cNvSpPr/>
          <p:nvPr/>
        </p:nvSpPr>
        <p:spPr>
          <a:xfrm>
            <a:off x="3676650" y="3343275"/>
            <a:ext cx="228600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C3E610-B6C2-44FD-9D58-1CB4F6DB26BE}"/>
              </a:ext>
            </a:extLst>
          </p:cNvPr>
          <p:cNvSpPr/>
          <p:nvPr/>
        </p:nvSpPr>
        <p:spPr>
          <a:xfrm>
            <a:off x="4257675" y="4276725"/>
            <a:ext cx="278130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0BAFEA-73B5-4BA2-9AED-05DE1227B32F}"/>
              </a:ext>
            </a:extLst>
          </p:cNvPr>
          <p:cNvSpPr/>
          <p:nvPr/>
        </p:nvSpPr>
        <p:spPr>
          <a:xfrm>
            <a:off x="8001001" y="4114800"/>
            <a:ext cx="49530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D49FE-F845-465E-B265-340B9A7C21DB}"/>
              </a:ext>
            </a:extLst>
          </p:cNvPr>
          <p:cNvSpPr/>
          <p:nvPr/>
        </p:nvSpPr>
        <p:spPr>
          <a:xfrm>
            <a:off x="6096000" y="3686175"/>
            <a:ext cx="228600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A27ED0-060D-41F8-86C1-7186E51C9DAE}"/>
              </a:ext>
            </a:extLst>
          </p:cNvPr>
          <p:cNvSpPr/>
          <p:nvPr/>
        </p:nvSpPr>
        <p:spPr>
          <a:xfrm>
            <a:off x="6523489" y="4645054"/>
            <a:ext cx="228600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30774C-E86F-443B-B637-56ED6A07C26E}"/>
              </a:ext>
            </a:extLst>
          </p:cNvPr>
          <p:cNvSpPr/>
          <p:nvPr/>
        </p:nvSpPr>
        <p:spPr>
          <a:xfrm>
            <a:off x="8809489" y="4915622"/>
            <a:ext cx="829461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E9374C-4C70-44AD-8C1B-757E4571EF41}"/>
              </a:ext>
            </a:extLst>
          </p:cNvPr>
          <p:cNvSpPr/>
          <p:nvPr/>
        </p:nvSpPr>
        <p:spPr>
          <a:xfrm>
            <a:off x="2701255" y="5120345"/>
            <a:ext cx="612396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524D44-27B6-4FD5-9342-7AB741C70748}"/>
              </a:ext>
            </a:extLst>
          </p:cNvPr>
          <p:cNvCxnSpPr/>
          <p:nvPr/>
        </p:nvCxnSpPr>
        <p:spPr>
          <a:xfrm>
            <a:off x="6291743" y="3686175"/>
            <a:ext cx="2298584" cy="4762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12931-56E7-4D12-9DBF-443E8E5019DF}"/>
              </a:ext>
            </a:extLst>
          </p:cNvPr>
          <p:cNvCxnSpPr/>
          <p:nvPr/>
        </p:nvCxnSpPr>
        <p:spPr>
          <a:xfrm>
            <a:off x="2878822" y="3900269"/>
            <a:ext cx="2298584" cy="4762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D9CBD-384F-4670-9CA6-4E95FC4BF2C2}"/>
              </a:ext>
            </a:extLst>
          </p:cNvPr>
          <p:cNvCxnSpPr/>
          <p:nvPr/>
        </p:nvCxnSpPr>
        <p:spPr>
          <a:xfrm>
            <a:off x="6925635" y="4598807"/>
            <a:ext cx="2298584" cy="4762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78508D-8F33-4CF1-857F-36284923929C}"/>
              </a:ext>
            </a:extLst>
          </p:cNvPr>
          <p:cNvCxnSpPr>
            <a:cxnSpLocks/>
          </p:cNvCxnSpPr>
          <p:nvPr/>
        </p:nvCxnSpPr>
        <p:spPr>
          <a:xfrm>
            <a:off x="3361888" y="4843462"/>
            <a:ext cx="2518795" cy="238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9053FB-24BC-4BBB-89D9-212C86B27901}"/>
              </a:ext>
            </a:extLst>
          </p:cNvPr>
          <p:cNvCxnSpPr>
            <a:cxnSpLocks/>
          </p:cNvCxnSpPr>
          <p:nvPr/>
        </p:nvCxnSpPr>
        <p:spPr>
          <a:xfrm>
            <a:off x="2790746" y="5120345"/>
            <a:ext cx="5011015" cy="6958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FB1169-D3ED-4B71-9800-EC4863FF3BCA}"/>
              </a:ext>
            </a:extLst>
          </p:cNvPr>
          <p:cNvCxnSpPr>
            <a:cxnSpLocks/>
          </p:cNvCxnSpPr>
          <p:nvPr/>
        </p:nvCxnSpPr>
        <p:spPr>
          <a:xfrm>
            <a:off x="3361888" y="5458593"/>
            <a:ext cx="5228439" cy="5227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648B99-305E-4EC8-95E1-CB815D44DC1E}"/>
              </a:ext>
            </a:extLst>
          </p:cNvPr>
          <p:cNvCxnSpPr>
            <a:cxnSpLocks/>
          </p:cNvCxnSpPr>
          <p:nvPr/>
        </p:nvCxnSpPr>
        <p:spPr>
          <a:xfrm>
            <a:off x="8489658" y="3968976"/>
            <a:ext cx="1065403" cy="85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14EDF7-F926-4545-8B8F-D62825B303FA}"/>
              </a:ext>
            </a:extLst>
          </p:cNvPr>
          <p:cNvCxnSpPr>
            <a:cxnSpLocks/>
          </p:cNvCxnSpPr>
          <p:nvPr/>
        </p:nvCxnSpPr>
        <p:spPr>
          <a:xfrm>
            <a:off x="2878822" y="4219574"/>
            <a:ext cx="5122179" cy="5715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C2A7408-2F01-4AAA-975B-4D02D67A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8" y="1066800"/>
            <a:ext cx="5780379" cy="4439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55127-F2D3-4788-96D5-EDDC8110B598}"/>
              </a:ext>
            </a:extLst>
          </p:cNvPr>
          <p:cNvSpPr txBox="1"/>
          <p:nvPr/>
        </p:nvSpPr>
        <p:spPr>
          <a:xfrm>
            <a:off x="5041359" y="213360"/>
            <a:ext cx="173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Burial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6DC67-027B-4D89-A203-D294C05267F0}"/>
              </a:ext>
            </a:extLst>
          </p:cNvPr>
          <p:cNvSpPr txBox="1"/>
          <p:nvPr/>
        </p:nvSpPr>
        <p:spPr>
          <a:xfrm>
            <a:off x="6705600" y="1524000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Nombre</a:t>
            </a:r>
            <a:r>
              <a:rPr lang="en-US" dirty="0"/>
              <a:t> – written near the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47636-A12F-441F-99B9-B924EF63F49E}"/>
              </a:ext>
            </a:extLst>
          </p:cNvPr>
          <p:cNvSpPr txBox="1"/>
          <p:nvPr/>
        </p:nvSpPr>
        <p:spPr>
          <a:xfrm>
            <a:off x="6705600" y="3105588"/>
            <a:ext cx="391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Casado con/</a:t>
            </a:r>
            <a:r>
              <a:rPr lang="en-US" b="1" dirty="0" err="1"/>
              <a:t>Viudo</a:t>
            </a:r>
            <a:r>
              <a:rPr lang="en-US" b="1" dirty="0"/>
              <a:t>/</a:t>
            </a:r>
            <a:r>
              <a:rPr lang="en-US" b="1" dirty="0" err="1"/>
              <a:t>Viuda</a:t>
            </a:r>
            <a:r>
              <a:rPr lang="en-US" dirty="0"/>
              <a:t> – name of </a:t>
            </a:r>
          </a:p>
          <a:p>
            <a:r>
              <a:rPr lang="en-US" dirty="0"/>
              <a:t>spouse written afterwards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E2E79-233D-45C2-A4DA-0742DE635813}"/>
              </a:ext>
            </a:extLst>
          </p:cNvPr>
          <p:cNvSpPr txBox="1"/>
          <p:nvPr/>
        </p:nvSpPr>
        <p:spPr>
          <a:xfrm>
            <a:off x="6705600" y="4164907"/>
            <a:ext cx="4498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Edad</a:t>
            </a:r>
            <a:r>
              <a:rPr lang="en-US" dirty="0"/>
              <a:t> – age could be found before or after</a:t>
            </a:r>
          </a:p>
          <a:p>
            <a:r>
              <a:rPr lang="en-US" dirty="0"/>
              <a:t>this keyword.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217B3-AB63-4770-B3B8-874C11ED294A}"/>
              </a:ext>
            </a:extLst>
          </p:cNvPr>
          <p:cNvSpPr txBox="1"/>
          <p:nvPr/>
        </p:nvSpPr>
        <p:spPr>
          <a:xfrm>
            <a:off x="6705600" y="5149334"/>
            <a:ext cx="384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Fallecio</a:t>
            </a:r>
            <a:r>
              <a:rPr lang="en-US" dirty="0"/>
              <a:t> – indicate the day of death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1F8D4-B9F7-491D-8AEF-6661A56C7A88}"/>
              </a:ext>
            </a:extLst>
          </p:cNvPr>
          <p:cNvSpPr txBox="1"/>
          <p:nvPr/>
        </p:nvSpPr>
        <p:spPr>
          <a:xfrm>
            <a:off x="6705600" y="2235945"/>
            <a:ext cx="4992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Hijo</a:t>
            </a:r>
            <a:r>
              <a:rPr lang="en-US" b="1" dirty="0"/>
              <a:t>/</a:t>
            </a:r>
            <a:r>
              <a:rPr lang="en-US" b="1" dirty="0" err="1"/>
              <a:t>hija</a:t>
            </a:r>
            <a:r>
              <a:rPr lang="en-US" b="1" dirty="0"/>
              <a:t> </a:t>
            </a:r>
            <a:r>
              <a:rPr lang="en-US" b="1" dirty="0" err="1"/>
              <a:t>legitimo</a:t>
            </a:r>
            <a:r>
              <a:rPr lang="en-US" b="1" dirty="0"/>
              <a:t> </a:t>
            </a:r>
            <a:r>
              <a:rPr lang="en-US" dirty="0"/>
              <a:t>– parents name are written </a:t>
            </a:r>
          </a:p>
          <a:p>
            <a:r>
              <a:rPr lang="en-US" dirty="0"/>
              <a:t>after this.</a:t>
            </a:r>
          </a:p>
        </p:txBody>
      </p:sp>
    </p:spTree>
    <p:extLst>
      <p:ext uri="{BB962C8B-B14F-4D97-AF65-F5344CB8AC3E}">
        <p14:creationId xmlns:p14="http://schemas.microsoft.com/office/powerpoint/2010/main" val="41337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3801</TotalTime>
  <Words>302</Words>
  <Application>Microsoft Office PowerPoint</Application>
  <PresentationFormat>Widescreen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</vt:lpstr>
      <vt:lpstr>RootsTech 2022 Using Keywords to Demystify Old Catholic Church Records in Filipino Genealogy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Keywords to Demystify Old Spanish Records in Filipino Genealogy</dc:title>
  <dc:creator>David John Paul</dc:creator>
  <cp:lastModifiedBy>mary ann sanglap</cp:lastModifiedBy>
  <cp:revision>107</cp:revision>
  <dcterms:created xsi:type="dcterms:W3CDTF">2021-11-08T05:01:58Z</dcterms:created>
  <dcterms:modified xsi:type="dcterms:W3CDTF">2021-12-13T06:05:20Z</dcterms:modified>
</cp:coreProperties>
</file>